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81" r:id="rId4"/>
    <p:sldId id="282" r:id="rId5"/>
    <p:sldId id="283" r:id="rId6"/>
    <p:sldId id="284" r:id="rId7"/>
    <p:sldId id="285" r:id="rId8"/>
    <p:sldId id="286" r:id="rId9"/>
    <p:sldId id="287" r:id="rId10"/>
    <p:sldId id="288" r:id="rId11"/>
    <p:sldId id="289" r:id="rId12"/>
    <p:sldId id="290" r:id="rId13"/>
    <p:sldId id="292" r:id="rId14"/>
    <p:sldId id="293" r:id="rId15"/>
    <p:sldId id="294" r:id="rId16"/>
    <p:sldId id="295" r:id="rId17"/>
    <p:sldId id="298" r:id="rId18"/>
    <p:sldId id="296" r:id="rId19"/>
    <p:sldId id="297" r:id="rId20"/>
    <p:sldId id="261" r:id="rId21"/>
    <p:sldId id="280" r:id="rId2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4934"/>
    <a:srgbClr val="1A7784"/>
    <a:srgbClr val="229FB0"/>
    <a:srgbClr val="48CADC"/>
    <a:srgbClr val="FFFFFF"/>
    <a:srgbClr val="FF0066"/>
    <a:srgbClr val="9900CC"/>
    <a:srgbClr val="3333FF"/>
    <a:srgbClr val="637D43"/>
    <a:srgbClr val="FE8E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07" autoAdjust="0"/>
    <p:restoredTop sz="94660"/>
  </p:normalViewPr>
  <p:slideViewPr>
    <p:cSldViewPr snapToGrid="0">
      <p:cViewPr varScale="1">
        <p:scale>
          <a:sx n="84" d="100"/>
          <a:sy n="84" d="100"/>
        </p:scale>
        <p:origin x="701"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0038155"/>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324624AC-ECBB-40F5-9B47-CF9CE4563E48}"/>
              </a:ext>
            </a:extLst>
          </p:cNvPr>
          <p:cNvGrpSpPr/>
          <p:nvPr userDrawn="1"/>
        </p:nvGrpSpPr>
        <p:grpSpPr>
          <a:xfrm>
            <a:off x="157587" y="153794"/>
            <a:ext cx="11880000" cy="6552000"/>
            <a:chOff x="157587" y="153794"/>
            <a:chExt cx="11880000" cy="6552000"/>
          </a:xfrm>
          <a:solidFill>
            <a:schemeClr val="bg1"/>
          </a:solidFill>
        </p:grpSpPr>
        <p:sp>
          <p:nvSpPr>
            <p:cNvPr id="8" name="矩形 7">
              <a:extLst>
                <a:ext uri="{FF2B5EF4-FFF2-40B4-BE49-F238E27FC236}">
                  <a16:creationId xmlns:a16="http://schemas.microsoft.com/office/drawing/2014/main" id="{F40837F6-1962-4786-91A1-456F4C2A2A19}"/>
                </a:ext>
              </a:extLst>
            </p:cNvPr>
            <p:cNvSpPr/>
            <p:nvPr userDrawn="1"/>
          </p:nvSpPr>
          <p:spPr>
            <a:xfrm>
              <a:off x="157587" y="3201194"/>
              <a:ext cx="11880000" cy="3504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9" name="图文框 8">
              <a:extLst>
                <a:ext uri="{FF2B5EF4-FFF2-40B4-BE49-F238E27FC236}">
                  <a16:creationId xmlns:a16="http://schemas.microsoft.com/office/drawing/2014/main" id="{5B1247AD-C880-4427-9A70-42BC41AD4306}"/>
                </a:ext>
              </a:extLst>
            </p:cNvPr>
            <p:cNvSpPr/>
            <p:nvPr userDrawn="1"/>
          </p:nvSpPr>
          <p:spPr>
            <a:xfrm>
              <a:off x="157587" y="153794"/>
              <a:ext cx="11880000" cy="6552000"/>
            </a:xfrm>
            <a:prstGeom prst="frame">
              <a:avLst>
                <a:gd name="adj1" fmla="val 92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Tree>
    <p:extLst>
      <p:ext uri="{BB962C8B-B14F-4D97-AF65-F5344CB8AC3E}">
        <p14:creationId xmlns:p14="http://schemas.microsoft.com/office/powerpoint/2010/main" val="3819684620"/>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324BDD11-93B4-40A8-B596-387A571407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pic>
        <p:nvPicPr>
          <p:cNvPr id="18" name="图片 17">
            <a:extLst>
              <a:ext uri="{FF2B5EF4-FFF2-40B4-BE49-F238E27FC236}">
                <a16:creationId xmlns:a16="http://schemas.microsoft.com/office/drawing/2014/main" id="{AE4EF651-0433-480B-A859-1C9E56051EB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8517795" y="2621091"/>
            <a:ext cx="3200400" cy="2667000"/>
          </a:xfrm>
          <a:prstGeom prst="rect">
            <a:avLst/>
          </a:prstGeom>
        </p:spPr>
      </p:pic>
      <p:sp>
        <p:nvSpPr>
          <p:cNvPr id="23" name="椭圆 22">
            <a:extLst>
              <a:ext uri="{FF2B5EF4-FFF2-40B4-BE49-F238E27FC236}">
                <a16:creationId xmlns:a16="http://schemas.microsoft.com/office/drawing/2014/main" id="{61418D9F-E59C-40DE-B032-81235654F437}"/>
              </a:ext>
            </a:extLst>
          </p:cNvPr>
          <p:cNvSpPr/>
          <p:nvPr userDrawn="1"/>
        </p:nvSpPr>
        <p:spPr>
          <a:xfrm>
            <a:off x="3955557" y="1288557"/>
            <a:ext cx="4280886" cy="4280886"/>
          </a:xfrm>
          <a:prstGeom prst="ellipse">
            <a:avLst/>
          </a:prstGeom>
          <a:solidFill>
            <a:schemeClr val="bg1"/>
          </a:solidFill>
          <a:ln>
            <a:solidFill>
              <a:srgbClr val="FE8E1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6" name="图片 25">
            <a:extLst>
              <a:ext uri="{FF2B5EF4-FFF2-40B4-BE49-F238E27FC236}">
                <a16:creationId xmlns:a16="http://schemas.microsoft.com/office/drawing/2014/main" id="{D4128AB7-C270-48CA-930A-1B266ECD7A0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521700" y="1536700"/>
            <a:ext cx="871823" cy="850899"/>
          </a:xfrm>
          <a:prstGeom prst="rect">
            <a:avLst/>
          </a:prstGeom>
        </p:spPr>
      </p:pic>
      <p:pic>
        <p:nvPicPr>
          <p:cNvPr id="27" name="图片 26">
            <a:extLst>
              <a:ext uri="{FF2B5EF4-FFF2-40B4-BE49-F238E27FC236}">
                <a16:creationId xmlns:a16="http://schemas.microsoft.com/office/drawing/2014/main" id="{2679B4A2-ACC7-47FA-A046-F75EA2B1B9AE}"/>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76028"/>
          <a:stretch/>
        </p:blipFill>
        <p:spPr>
          <a:xfrm>
            <a:off x="0" y="2474069"/>
            <a:ext cx="12192000" cy="4383931"/>
          </a:xfrm>
          <a:prstGeom prst="rect">
            <a:avLst/>
          </a:prstGeom>
        </p:spPr>
      </p:pic>
    </p:spTree>
    <p:extLst>
      <p:ext uri="{BB962C8B-B14F-4D97-AF65-F5344CB8AC3E}">
        <p14:creationId xmlns:p14="http://schemas.microsoft.com/office/powerpoint/2010/main" val="4114487524"/>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9" name="矩形: 圆角 8">
            <a:extLst>
              <a:ext uri="{FF2B5EF4-FFF2-40B4-BE49-F238E27FC236}">
                <a16:creationId xmlns:a16="http://schemas.microsoft.com/office/drawing/2014/main" id="{126831C0-BE74-412F-A428-E52742063328}"/>
              </a:ext>
            </a:extLst>
          </p:cNvPr>
          <p:cNvSpPr/>
          <p:nvPr userDrawn="1"/>
        </p:nvSpPr>
        <p:spPr>
          <a:xfrm>
            <a:off x="416560" y="274320"/>
            <a:ext cx="11358880" cy="6309360"/>
          </a:xfrm>
          <a:prstGeom prst="roundRect">
            <a:avLst>
              <a:gd name="adj" fmla="val 964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a:extLst>
              <a:ext uri="{FF2B5EF4-FFF2-40B4-BE49-F238E27FC236}">
                <a16:creationId xmlns:a16="http://schemas.microsoft.com/office/drawing/2014/main" id="{38726091-BA92-4F61-A401-89D6A6E28A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56"/>
          <a:stretch/>
        </p:blipFill>
        <p:spPr>
          <a:xfrm>
            <a:off x="0" y="5359400"/>
            <a:ext cx="1653003" cy="1498600"/>
          </a:xfrm>
          <a:prstGeom prst="rect">
            <a:avLst/>
          </a:prstGeom>
        </p:spPr>
      </p:pic>
      <p:pic>
        <p:nvPicPr>
          <p:cNvPr id="11" name="图片 10">
            <a:extLst>
              <a:ext uri="{FF2B5EF4-FFF2-40B4-BE49-F238E27FC236}">
                <a16:creationId xmlns:a16="http://schemas.microsoft.com/office/drawing/2014/main" id="{BE168D67-8219-4DD9-9C20-E61287A0BB7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b="-215"/>
          <a:stretch/>
        </p:blipFill>
        <p:spPr>
          <a:xfrm>
            <a:off x="10126414" y="5202430"/>
            <a:ext cx="2065586" cy="1655570"/>
          </a:xfrm>
          <a:prstGeom prst="rect">
            <a:avLst/>
          </a:prstGeom>
        </p:spPr>
      </p:pic>
    </p:spTree>
    <p:extLst>
      <p:ext uri="{BB962C8B-B14F-4D97-AF65-F5344CB8AC3E}">
        <p14:creationId xmlns:p14="http://schemas.microsoft.com/office/powerpoint/2010/main" val="1556411159"/>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CD635DB-32CA-402B-9C71-850936A20D3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pic>
        <p:nvPicPr>
          <p:cNvPr id="4" name="Picture 3"/>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844113" y="-2063698"/>
            <a:ext cx="1003633" cy="866047"/>
          </a:xfrm>
          <a:prstGeom prst="rect">
            <a:avLst/>
          </a:prstGeom>
        </p:spPr>
      </p:pic>
      <p:pic>
        <p:nvPicPr>
          <p:cNvPr id="6" name="Picture 5"/>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6171847" y="-2063699"/>
            <a:ext cx="1003633" cy="866047"/>
          </a:xfrm>
          <a:prstGeom prst="rect">
            <a:avLst/>
          </a:prstGeom>
        </p:spPr>
      </p:pic>
      <p:pic>
        <p:nvPicPr>
          <p:cNvPr id="7" name="Picture 6"/>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6218670" y="8192821"/>
            <a:ext cx="1003633" cy="866047"/>
          </a:xfrm>
          <a:prstGeom prst="rect">
            <a:avLst/>
          </a:prstGeom>
        </p:spPr>
      </p:pic>
      <p:pic>
        <p:nvPicPr>
          <p:cNvPr id="9" name="Picture 8"/>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844114" y="7933741"/>
            <a:ext cx="1003633" cy="866047"/>
          </a:xfrm>
          <a:prstGeom prst="rect">
            <a:avLst/>
          </a:prstGeom>
        </p:spPr>
      </p:pic>
      <p:sp>
        <p:nvSpPr>
          <p:cNvPr id="5" name="Rectangle 4"/>
          <p:cNvSpPr/>
          <p:nvPr userDrawn="1"/>
        </p:nvSpPr>
        <p:spPr>
          <a:xfrm>
            <a:off x="0" y="6457890"/>
            <a:ext cx="943208" cy="400110"/>
          </a:xfrm>
          <a:prstGeom prst="rect">
            <a:avLst/>
          </a:prstGeom>
          <a:noFill/>
        </p:spPr>
        <p:txBody>
          <a:bodyPr wrap="none" lIns="91440" tIns="45720" rIns="91440" bIns="45720">
            <a:spAutoFit/>
          </a:bodyPr>
          <a:lstStyle/>
          <a:p>
            <a:pPr algn="ctr"/>
            <a:r>
              <a:rPr lang="en-US" sz="2000" b="0" cap="none" spc="0" smtClean="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KTUTS</a:t>
            </a:r>
            <a:endParaRPr lang="en-US" sz="2000" b="0" cap="none" spc="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
        <p:nvSpPr>
          <p:cNvPr id="10" name="Rectangle 9"/>
          <p:cNvSpPr/>
          <p:nvPr userDrawn="1"/>
        </p:nvSpPr>
        <p:spPr>
          <a:xfrm>
            <a:off x="11363214" y="-1"/>
            <a:ext cx="714362" cy="307777"/>
          </a:xfrm>
          <a:prstGeom prst="rect">
            <a:avLst/>
          </a:prstGeom>
          <a:noFill/>
        </p:spPr>
        <p:txBody>
          <a:bodyPr wrap="none" lIns="91440" tIns="45720" rIns="91440" bIns="45720">
            <a:spAutoFit/>
          </a:bodyPr>
          <a:lstStyle/>
          <a:p>
            <a:pPr algn="ctr"/>
            <a:r>
              <a:rPr lang="en-US" sz="1400" b="0" cap="none" spc="0" smtClean="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rPr>
              <a:t>KTUTS</a:t>
            </a:r>
            <a:endParaRPr lang="en-US" sz="1400" b="0" cap="none" spc="0">
              <a:ln w="0"/>
              <a:solidFill>
                <a:schemeClr val="bg1"/>
              </a:solidFill>
              <a:effectLst>
                <a:outerShdw blurRad="38100" dist="19050" dir="2700000" algn="tl" rotWithShape="0">
                  <a:schemeClr val="dk1">
                    <a:alpha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102697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02375"/>
            <a:ext cx="13179772" cy="7060375"/>
          </a:xfrm>
          <a:prstGeom prst="rect">
            <a:avLst/>
          </a:prstGeom>
        </p:spPr>
      </p:pic>
    </p:spTree>
    <p:extLst>
      <p:ext uri="{BB962C8B-B14F-4D97-AF65-F5344CB8AC3E}">
        <p14:creationId xmlns:p14="http://schemas.microsoft.com/office/powerpoint/2010/main" val="41634136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9757" y="984837"/>
            <a:ext cx="10868627" cy="5170646"/>
          </a:xfrm>
          <a:prstGeom prst="rect">
            <a:avLst/>
          </a:prstGeom>
        </p:spPr>
        <p:txBody>
          <a:bodyPr wrap="square">
            <a:spAutoFit/>
          </a:bodyPr>
          <a:lstStyle/>
          <a:p>
            <a:pPr algn="just"/>
            <a:r>
              <a:rPr lang="en-US" sz="2200" smtClean="0">
                <a:latin typeface="Times New Roman" panose="02020603050405020304" pitchFamily="18" charset="0"/>
                <a:cs typeface="Times New Roman" panose="02020603050405020304" pitchFamily="18" charset="0"/>
              </a:rPr>
              <a:t>	H</a:t>
            </a:r>
            <a:r>
              <a:rPr lang="vi-VN" sz="2200" smtClean="0">
                <a:latin typeface="Times New Roman" panose="02020603050405020304" pitchFamily="18" charset="0"/>
                <a:cs typeface="Times New Roman" panose="02020603050405020304" pitchFamily="18" charset="0"/>
              </a:rPr>
              <a:t>ạ </a:t>
            </a:r>
            <a:r>
              <a:rPr lang="vi-VN" sz="2200">
                <a:latin typeface="Times New Roman" panose="02020603050405020304" pitchFamily="18" charset="0"/>
                <a:cs typeface="Times New Roman" panose="02020603050405020304" pitchFamily="18" charset="0"/>
              </a:rPr>
              <a:t>đến mang theo cái nắng vàng chói chang, làm cho hoa thêm thơm và cây cối thêm chín mọng</a:t>
            </a:r>
            <a:r>
              <a:rPr lang="vi-VN" sz="2200" smtClean="0">
                <a:latin typeface="Times New Roman" panose="02020603050405020304" pitchFamily="18" charset="0"/>
                <a:cs typeface="Times New Roman" panose="02020603050405020304" pitchFamily="18" charset="0"/>
              </a:rPr>
              <a:t>.</a:t>
            </a:r>
            <a:r>
              <a:rPr lang="en-US" sz="2200" smtClean="0">
                <a:latin typeface="Times New Roman" panose="02020603050405020304" pitchFamily="18" charset="0"/>
                <a:cs typeface="Times New Roman" panose="02020603050405020304" pitchFamily="18" charset="0"/>
              </a:rPr>
              <a:t> </a:t>
            </a:r>
            <a:r>
              <a:rPr lang="vi-VN" sz="2200" smtClean="0">
                <a:latin typeface="Times New Roman" panose="02020603050405020304" pitchFamily="18" charset="0"/>
                <a:cs typeface="Times New Roman" panose="02020603050405020304" pitchFamily="18" charset="0"/>
              </a:rPr>
              <a:t>Một </a:t>
            </a:r>
            <a:r>
              <a:rPr lang="vi-VN" sz="2200">
                <a:latin typeface="Times New Roman" panose="02020603050405020304" pitchFamily="18" charset="0"/>
                <a:cs typeface="Times New Roman" panose="02020603050405020304" pitchFamily="18" charset="0"/>
              </a:rPr>
              <a:t>cơn gió mát khẽ thoảng qua, cây phượng trường em khẽ giật mình, đánh thức những búp non còn đang yên giấc</a:t>
            </a:r>
            <a:r>
              <a:rPr lang="vi-VN" sz="2200" smtClean="0">
                <a:latin typeface="Times New Roman" panose="02020603050405020304" pitchFamily="18" charset="0"/>
                <a:cs typeface="Times New Roman" panose="02020603050405020304" pitchFamily="18" charset="0"/>
              </a:rPr>
              <a:t>.</a:t>
            </a:r>
            <a:endParaRPr lang="vi-VN" sz="2200">
              <a:latin typeface="Times New Roman" panose="02020603050405020304" pitchFamily="18" charset="0"/>
              <a:cs typeface="Times New Roman" panose="02020603050405020304" pitchFamily="18" charset="0"/>
            </a:endParaRPr>
          </a:p>
          <a:p>
            <a:pPr algn="just"/>
            <a:r>
              <a:rPr lang="en-US" sz="2200" smtClean="0">
                <a:latin typeface="Times New Roman" panose="02020603050405020304" pitchFamily="18" charset="0"/>
                <a:cs typeface="Times New Roman" panose="02020603050405020304" pitchFamily="18" charset="0"/>
              </a:rPr>
              <a:t>	</a:t>
            </a:r>
            <a:r>
              <a:rPr lang="vi-VN" sz="2200" smtClean="0">
                <a:latin typeface="Times New Roman" panose="02020603050405020304" pitchFamily="18" charset="0"/>
                <a:cs typeface="Times New Roman" panose="02020603050405020304" pitchFamily="18" charset="0"/>
              </a:rPr>
              <a:t>Cây </a:t>
            </a:r>
            <a:r>
              <a:rPr lang="vi-VN" sz="2200">
                <a:latin typeface="Times New Roman" panose="02020603050405020304" pitchFamily="18" charset="0"/>
                <a:cs typeface="Times New Roman" panose="02020603050405020304" pitchFamily="18" charset="0"/>
              </a:rPr>
              <a:t>phượng trường em được trồng từ khi ngôi trường mới được thành lập.Tuổi của cây cũng chính là tuổi của trường. Thân cây cao, to và sần sùi, có cả những cái mấu nổi lên như những cục u, đủ biết cây đã già lắm rồi.Cành cây vươn rộng tạo thành một chiếc ô xanh khổng lồ, che mát cho cả sân trường. Rễ cây to và cứng trồi cả lên mặt đất, như những con rắn đang say ngủ. Trên những cành nhánh, lá phượng xòe ra đều đặn và đối xứng nhau. Màu xanh của lá như màu cốm non, tạo cho người khác một cảm giác dễ chịu khi ngắm nhìn. Mùa hè xanh tươi là thế nhưng đến mùa đông, phượng trút lá chỉ còn là những cành cây khẳng khiu như những chiếc lược chải tóc cho mây trời.Hoa phượng bừng nở cũng là lúc mùa hè về trông mới đẹp biết bao nhiêu.</a:t>
            </a:r>
          </a:p>
          <a:p>
            <a:pPr algn="just"/>
            <a:r>
              <a:rPr lang="en-US" sz="2200" smtClean="0">
                <a:latin typeface="Times New Roman" panose="02020603050405020304" pitchFamily="18" charset="0"/>
                <a:cs typeface="Times New Roman" panose="02020603050405020304" pitchFamily="18" charset="0"/>
              </a:rPr>
              <a:t>	</a:t>
            </a:r>
            <a:r>
              <a:rPr lang="vi-VN" sz="2200" smtClean="0">
                <a:latin typeface="Times New Roman" panose="02020603050405020304" pitchFamily="18" charset="0"/>
                <a:cs typeface="Times New Roman" panose="02020603050405020304" pitchFamily="18" charset="0"/>
              </a:rPr>
              <a:t>Phượng </a:t>
            </a:r>
            <a:r>
              <a:rPr lang="vi-VN" sz="2200">
                <a:latin typeface="Times New Roman" panose="02020603050405020304" pitchFamily="18" charset="0"/>
                <a:cs typeface="Times New Roman" panose="02020603050405020304" pitchFamily="18" charset="0"/>
              </a:rPr>
              <a:t>làm lòng người học sinh nôn nao vì một mùa thi nữa lại về, nhìn sắc phượng đỏ mà biết bao bồi hồi cùng với lo lắng</a:t>
            </a:r>
            <a:r>
              <a:rPr lang="vi-VN" sz="2200" smtClean="0">
                <a:latin typeface="Times New Roman" panose="02020603050405020304" pitchFamily="18" charset="0"/>
                <a:cs typeface="Times New Roman" panose="02020603050405020304" pitchFamily="18" charset="0"/>
              </a:rPr>
              <a:t>.</a:t>
            </a:r>
            <a:r>
              <a:rPr lang="en-US" sz="2200" smtClean="0">
                <a:latin typeface="Times New Roman" panose="02020603050405020304" pitchFamily="18" charset="0"/>
                <a:cs typeface="Times New Roman" panose="02020603050405020304" pitchFamily="18" charset="0"/>
              </a:rPr>
              <a:t> </a:t>
            </a:r>
            <a:r>
              <a:rPr lang="vi-VN" sz="2200" smtClean="0">
                <a:latin typeface="Times New Roman" panose="02020603050405020304" pitchFamily="18" charset="0"/>
                <a:cs typeface="Times New Roman" panose="02020603050405020304" pitchFamily="18" charset="0"/>
              </a:rPr>
              <a:t>Dưới </a:t>
            </a:r>
            <a:r>
              <a:rPr lang="vi-VN" sz="2200">
                <a:latin typeface="Times New Roman" panose="02020603050405020304" pitchFamily="18" charset="0"/>
                <a:cs typeface="Times New Roman" panose="02020603050405020304" pitchFamily="18" charset="0"/>
              </a:rPr>
              <a:t>tán già, chúng em cùng nhau trao đổi bài đầy say mê, cánh phượng rơi trên vạt áo còn đọng lại mùi hương tinh khiết.</a:t>
            </a:r>
            <a:endParaRPr lang="en-US" sz="2200">
              <a:latin typeface="Times New Roman" panose="02020603050405020304" pitchFamily="18" charset="0"/>
              <a:cs typeface="Times New Roman" panose="02020603050405020304" pitchFamily="18" charset="0"/>
            </a:endParaRPr>
          </a:p>
        </p:txBody>
      </p:sp>
      <p:sp>
        <p:nvSpPr>
          <p:cNvPr id="3" name="Rectangle 2"/>
          <p:cNvSpPr/>
          <p:nvPr/>
        </p:nvSpPr>
        <p:spPr>
          <a:xfrm>
            <a:off x="1391083" y="323630"/>
            <a:ext cx="10137301" cy="661207"/>
          </a:xfrm>
          <a:prstGeom prst="rect">
            <a:avLst/>
          </a:prstGeom>
        </p:spPr>
        <p:txBody>
          <a:bodyPr wrap="square">
            <a:spAutoFit/>
          </a:bodyPr>
          <a:lstStyle/>
          <a:p>
            <a:pPr>
              <a:lnSpc>
                <a:spcPct val="150000"/>
              </a:lnSpc>
            </a:pPr>
            <a:r>
              <a:rPr lang="en-US" sz="2800" b="1" smtClean="0">
                <a:solidFill>
                  <a:srgbClr val="8F4934"/>
                </a:solidFill>
                <a:latin typeface="Times New Roman" panose="02020603050405020304" pitchFamily="18" charset="0"/>
                <a:cs typeface="Times New Roman" panose="02020603050405020304" pitchFamily="18" charset="0"/>
              </a:rPr>
              <a:t>Xác định từng phần mở bài, thân bài, kết bài của bài văn sau:</a:t>
            </a:r>
            <a:endParaRPr lang="en-US" sz="2800" b="1">
              <a:solidFill>
                <a:srgbClr val="8F493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2443767"/>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9757" y="984837"/>
            <a:ext cx="10868627" cy="5170646"/>
          </a:xfrm>
          <a:prstGeom prst="rect">
            <a:avLst/>
          </a:prstGeom>
        </p:spPr>
        <p:txBody>
          <a:bodyPr wrap="square">
            <a:spAutoFit/>
          </a:bodyPr>
          <a:lstStyle/>
          <a:p>
            <a:pPr algn="just"/>
            <a:r>
              <a:rPr lang="en-US" sz="2200" smtClean="0">
                <a:solidFill>
                  <a:schemeClr val="accent6">
                    <a:lumMod val="50000"/>
                  </a:schemeClr>
                </a:solidFill>
                <a:latin typeface="Times New Roman" panose="02020603050405020304" pitchFamily="18" charset="0"/>
                <a:cs typeface="Times New Roman" panose="02020603050405020304" pitchFamily="18" charset="0"/>
              </a:rPr>
              <a:t>	</a:t>
            </a:r>
            <a:r>
              <a:rPr lang="en-US" sz="2200" smtClean="0">
                <a:solidFill>
                  <a:srgbClr val="3333FF"/>
                </a:solidFill>
                <a:latin typeface="Times New Roman" panose="02020603050405020304" pitchFamily="18" charset="0"/>
                <a:cs typeface="Times New Roman" panose="02020603050405020304" pitchFamily="18" charset="0"/>
              </a:rPr>
              <a:t>H</a:t>
            </a:r>
            <a:r>
              <a:rPr lang="vi-VN" sz="2200" smtClean="0">
                <a:solidFill>
                  <a:srgbClr val="3333FF"/>
                </a:solidFill>
                <a:latin typeface="Times New Roman" panose="02020603050405020304" pitchFamily="18" charset="0"/>
                <a:cs typeface="Times New Roman" panose="02020603050405020304" pitchFamily="18" charset="0"/>
              </a:rPr>
              <a:t>ạ </a:t>
            </a:r>
            <a:r>
              <a:rPr lang="vi-VN" sz="2200">
                <a:solidFill>
                  <a:srgbClr val="3333FF"/>
                </a:solidFill>
                <a:latin typeface="Times New Roman" panose="02020603050405020304" pitchFamily="18" charset="0"/>
                <a:cs typeface="Times New Roman" panose="02020603050405020304" pitchFamily="18" charset="0"/>
              </a:rPr>
              <a:t>đến mang theo cái nắng vàng chói chang, làm cho hoa thêm thơm và cây cối thêm chín mọng</a:t>
            </a:r>
            <a:r>
              <a:rPr lang="vi-VN" sz="2200" smtClean="0">
                <a:solidFill>
                  <a:srgbClr val="3333FF"/>
                </a:solidFill>
                <a:latin typeface="Times New Roman" panose="02020603050405020304" pitchFamily="18" charset="0"/>
                <a:cs typeface="Times New Roman" panose="02020603050405020304" pitchFamily="18" charset="0"/>
              </a:rPr>
              <a:t>.</a:t>
            </a:r>
            <a:r>
              <a:rPr lang="en-US" sz="2200" smtClean="0">
                <a:solidFill>
                  <a:srgbClr val="3333FF"/>
                </a:solidFill>
                <a:latin typeface="Times New Roman" panose="02020603050405020304" pitchFamily="18" charset="0"/>
                <a:cs typeface="Times New Roman" panose="02020603050405020304" pitchFamily="18" charset="0"/>
              </a:rPr>
              <a:t> </a:t>
            </a:r>
            <a:r>
              <a:rPr lang="vi-VN" sz="2200" smtClean="0">
                <a:solidFill>
                  <a:srgbClr val="3333FF"/>
                </a:solidFill>
                <a:latin typeface="Times New Roman" panose="02020603050405020304" pitchFamily="18" charset="0"/>
                <a:cs typeface="Times New Roman" panose="02020603050405020304" pitchFamily="18" charset="0"/>
              </a:rPr>
              <a:t>Một </a:t>
            </a:r>
            <a:r>
              <a:rPr lang="vi-VN" sz="2200">
                <a:solidFill>
                  <a:srgbClr val="3333FF"/>
                </a:solidFill>
                <a:latin typeface="Times New Roman" panose="02020603050405020304" pitchFamily="18" charset="0"/>
                <a:cs typeface="Times New Roman" panose="02020603050405020304" pitchFamily="18" charset="0"/>
              </a:rPr>
              <a:t>cơn gió mát khẽ thoảng qua, cây phượng trường em khẽ giật mình, đánh thức những búp non còn đang yên giấc</a:t>
            </a:r>
            <a:r>
              <a:rPr lang="vi-VN" sz="2200" smtClean="0">
                <a:solidFill>
                  <a:srgbClr val="3333FF"/>
                </a:solidFill>
                <a:latin typeface="Times New Roman" panose="02020603050405020304" pitchFamily="18" charset="0"/>
                <a:cs typeface="Times New Roman" panose="02020603050405020304" pitchFamily="18" charset="0"/>
              </a:rPr>
              <a:t>.</a:t>
            </a:r>
            <a:endParaRPr lang="vi-VN" sz="2200">
              <a:solidFill>
                <a:srgbClr val="3333FF"/>
              </a:solidFill>
              <a:latin typeface="Times New Roman" panose="02020603050405020304" pitchFamily="18" charset="0"/>
              <a:cs typeface="Times New Roman" panose="02020603050405020304" pitchFamily="18" charset="0"/>
            </a:endParaRPr>
          </a:p>
          <a:p>
            <a:pPr algn="just"/>
            <a:r>
              <a:rPr lang="en-US" sz="2200" smtClean="0">
                <a:solidFill>
                  <a:schemeClr val="accent6">
                    <a:lumMod val="50000"/>
                  </a:schemeClr>
                </a:solidFill>
                <a:latin typeface="Times New Roman" panose="02020603050405020304" pitchFamily="18" charset="0"/>
                <a:cs typeface="Times New Roman" panose="02020603050405020304" pitchFamily="18" charset="0"/>
              </a:rPr>
              <a:t>	</a:t>
            </a:r>
            <a:r>
              <a:rPr lang="vi-VN" sz="2200" smtClean="0">
                <a:solidFill>
                  <a:srgbClr val="FF0066"/>
                </a:solidFill>
                <a:latin typeface="Times New Roman" panose="02020603050405020304" pitchFamily="18" charset="0"/>
                <a:cs typeface="Times New Roman" panose="02020603050405020304" pitchFamily="18" charset="0"/>
              </a:rPr>
              <a:t>Cây </a:t>
            </a:r>
            <a:r>
              <a:rPr lang="vi-VN" sz="2200">
                <a:solidFill>
                  <a:srgbClr val="FF0066"/>
                </a:solidFill>
                <a:latin typeface="Times New Roman" panose="02020603050405020304" pitchFamily="18" charset="0"/>
                <a:cs typeface="Times New Roman" panose="02020603050405020304" pitchFamily="18" charset="0"/>
              </a:rPr>
              <a:t>phượng trường em được trồng từ khi ngôi trường mới được thành lập.Tuổi của cây cũng chính là tuổi của trường. Thân cây cao, to và sần sùi, có cả những cái mấu nổi lên như những cục u, đủ biết cây đã già lắm rồi.Cành cây vươn rộng tạo thành một chiếc ô xanh khổng lồ, che mát cho cả sân trường. Rễ cây to và cứng trồi cả lên mặt đất, như những con rắn đang say ngủ. Trên những cành nhánh, lá phượng xòe ra đều đặn và đối xứng nhau. Màu xanh của lá như màu cốm non, tạo cho người khác một cảm giác dễ chịu khi ngắm nhìn. Mùa hè xanh tươi là thế nhưng đến mùa đông, phượng trút lá chỉ còn là những cành cây khẳng khiu như những chiếc lược chải tóc cho mây trời.Hoa phượng bừng nở cũng là lúc mùa hè về trông mới đẹp biết bao nhiêu.</a:t>
            </a:r>
          </a:p>
          <a:p>
            <a:pPr algn="just"/>
            <a:r>
              <a:rPr lang="en-US" sz="2200" smtClean="0">
                <a:solidFill>
                  <a:srgbClr val="9900CC"/>
                </a:solidFill>
                <a:latin typeface="Times New Roman" panose="02020603050405020304" pitchFamily="18" charset="0"/>
                <a:cs typeface="Times New Roman" panose="02020603050405020304" pitchFamily="18" charset="0"/>
              </a:rPr>
              <a:t>	</a:t>
            </a:r>
            <a:r>
              <a:rPr lang="vi-VN" sz="2200" smtClean="0">
                <a:solidFill>
                  <a:srgbClr val="9900CC"/>
                </a:solidFill>
                <a:latin typeface="Times New Roman" panose="02020603050405020304" pitchFamily="18" charset="0"/>
                <a:cs typeface="Times New Roman" panose="02020603050405020304" pitchFamily="18" charset="0"/>
              </a:rPr>
              <a:t>Phượng </a:t>
            </a:r>
            <a:r>
              <a:rPr lang="vi-VN" sz="2200">
                <a:solidFill>
                  <a:srgbClr val="9900CC"/>
                </a:solidFill>
                <a:latin typeface="Times New Roman" panose="02020603050405020304" pitchFamily="18" charset="0"/>
                <a:cs typeface="Times New Roman" panose="02020603050405020304" pitchFamily="18" charset="0"/>
              </a:rPr>
              <a:t>làm lòng người học sinh nôn nao vì một mùa thi nữa lại về, nhìn sắc phượng đỏ mà biết bao bồi hồi cùng với lo lắng</a:t>
            </a:r>
            <a:r>
              <a:rPr lang="vi-VN" sz="2200" smtClean="0">
                <a:solidFill>
                  <a:srgbClr val="9900CC"/>
                </a:solidFill>
                <a:latin typeface="Times New Roman" panose="02020603050405020304" pitchFamily="18" charset="0"/>
                <a:cs typeface="Times New Roman" panose="02020603050405020304" pitchFamily="18" charset="0"/>
              </a:rPr>
              <a:t>.</a:t>
            </a:r>
            <a:r>
              <a:rPr lang="en-US" sz="2200" smtClean="0">
                <a:solidFill>
                  <a:srgbClr val="9900CC"/>
                </a:solidFill>
                <a:latin typeface="Times New Roman" panose="02020603050405020304" pitchFamily="18" charset="0"/>
                <a:cs typeface="Times New Roman" panose="02020603050405020304" pitchFamily="18" charset="0"/>
              </a:rPr>
              <a:t> </a:t>
            </a:r>
            <a:r>
              <a:rPr lang="vi-VN" sz="2200" smtClean="0">
                <a:solidFill>
                  <a:srgbClr val="9900CC"/>
                </a:solidFill>
                <a:latin typeface="Times New Roman" panose="02020603050405020304" pitchFamily="18" charset="0"/>
                <a:cs typeface="Times New Roman" panose="02020603050405020304" pitchFamily="18" charset="0"/>
              </a:rPr>
              <a:t>Dưới </a:t>
            </a:r>
            <a:r>
              <a:rPr lang="vi-VN" sz="2200">
                <a:solidFill>
                  <a:srgbClr val="9900CC"/>
                </a:solidFill>
                <a:latin typeface="Times New Roman" panose="02020603050405020304" pitchFamily="18" charset="0"/>
                <a:cs typeface="Times New Roman" panose="02020603050405020304" pitchFamily="18" charset="0"/>
              </a:rPr>
              <a:t>tán già, chúng em cùng nhau trao đổi bài đầy say mê, cánh phượng rơi trên vạt áo còn đọng lại mùi hương tinh khiết.</a:t>
            </a:r>
            <a:endParaRPr lang="en-US" sz="2200">
              <a:solidFill>
                <a:srgbClr val="9900CC"/>
              </a:solidFill>
              <a:latin typeface="Times New Roman" panose="02020603050405020304" pitchFamily="18" charset="0"/>
              <a:cs typeface="Times New Roman" panose="02020603050405020304" pitchFamily="18" charset="0"/>
            </a:endParaRPr>
          </a:p>
        </p:txBody>
      </p:sp>
      <p:sp>
        <p:nvSpPr>
          <p:cNvPr id="3" name="Rectangle 2"/>
          <p:cNvSpPr/>
          <p:nvPr/>
        </p:nvSpPr>
        <p:spPr>
          <a:xfrm>
            <a:off x="1391083" y="323630"/>
            <a:ext cx="10137301" cy="661207"/>
          </a:xfrm>
          <a:prstGeom prst="rect">
            <a:avLst/>
          </a:prstGeom>
        </p:spPr>
        <p:txBody>
          <a:bodyPr wrap="square">
            <a:spAutoFit/>
          </a:bodyPr>
          <a:lstStyle/>
          <a:p>
            <a:pPr>
              <a:lnSpc>
                <a:spcPct val="150000"/>
              </a:lnSpc>
            </a:pPr>
            <a:r>
              <a:rPr lang="en-US" sz="2800" b="1" smtClean="0">
                <a:solidFill>
                  <a:srgbClr val="8F4934"/>
                </a:solidFill>
                <a:latin typeface="Times New Roman" panose="02020603050405020304" pitchFamily="18" charset="0"/>
                <a:cs typeface="Times New Roman" panose="02020603050405020304" pitchFamily="18" charset="0"/>
              </a:rPr>
              <a:t>Xác định từng phần mở bài, thân bài, kết bài của bài văn sau:</a:t>
            </a:r>
            <a:endParaRPr lang="en-US" sz="2800" b="1">
              <a:solidFill>
                <a:srgbClr val="8F493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76115396"/>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C2C0744-06C4-40E6-8EE8-19257F14FB1B}"/>
              </a:ext>
            </a:extLst>
          </p:cNvPr>
          <p:cNvSpPr txBox="1"/>
          <p:nvPr/>
        </p:nvSpPr>
        <p:spPr>
          <a:xfrm>
            <a:off x="5564443" y="2206367"/>
            <a:ext cx="1313180" cy="1015663"/>
          </a:xfrm>
          <a:prstGeom prst="rect">
            <a:avLst/>
          </a:prstGeom>
          <a:noFill/>
        </p:spPr>
        <p:txBody>
          <a:bodyPr wrap="none" rtlCol="0">
            <a:spAutoFit/>
          </a:bodyPr>
          <a:lstStyle/>
          <a:p>
            <a:r>
              <a:rPr lang="en-US" altLang="zh-CN" sz="6000" smtClean="0">
                <a:solidFill>
                  <a:srgbClr val="637D43"/>
                </a:solidFill>
                <a:latin typeface="思源黑体 CN Medium" panose="020B0600000000000000" pitchFamily="34" charset="-122"/>
                <a:ea typeface="思源黑体 CN Medium" panose="020B0600000000000000" pitchFamily="34" charset="-122"/>
              </a:rPr>
              <a:t>03</a:t>
            </a:r>
            <a:endParaRPr lang="zh-CN" altLang="en-US" sz="6000">
              <a:solidFill>
                <a:srgbClr val="637D43"/>
              </a:solidFill>
              <a:latin typeface="思源黑体 CN Medium" panose="020B0600000000000000" pitchFamily="34" charset="-122"/>
              <a:ea typeface="思源黑体 CN Medium" panose="020B0600000000000000" pitchFamily="34" charset="-122"/>
            </a:endParaRPr>
          </a:p>
        </p:txBody>
      </p:sp>
      <p:sp>
        <p:nvSpPr>
          <p:cNvPr id="6" name="文本框 5">
            <a:extLst>
              <a:ext uri="{FF2B5EF4-FFF2-40B4-BE49-F238E27FC236}">
                <a16:creationId xmlns:a16="http://schemas.microsoft.com/office/drawing/2014/main" id="{9FF9A042-64FE-4FCB-B7CA-81EF810F28D9}"/>
              </a:ext>
            </a:extLst>
          </p:cNvPr>
          <p:cNvSpPr txBox="1"/>
          <p:nvPr/>
        </p:nvSpPr>
        <p:spPr>
          <a:xfrm>
            <a:off x="4240305" y="3361730"/>
            <a:ext cx="3711401" cy="830997"/>
          </a:xfrm>
          <a:prstGeom prst="rect">
            <a:avLst/>
          </a:prstGeom>
          <a:noFill/>
        </p:spPr>
        <p:txBody>
          <a:bodyPr wrap="none" rtlCol="0">
            <a:spAutoFit/>
          </a:bodyPr>
          <a:lstStyle/>
          <a:p>
            <a:pPr algn="ctr"/>
            <a:r>
              <a:rPr lang="en-US" altLang="zh-CN" sz="4800" b="1" smtClean="0">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rPr>
              <a:t>LUYỆN TẬP</a:t>
            </a:r>
            <a:endParaRPr lang="zh-CN" altLang="en-US" sz="4800" b="1">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val="428706776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98" y="-115746"/>
            <a:ext cx="12287698" cy="7034706"/>
          </a:xfrm>
          <a:prstGeom prst="rect">
            <a:avLst/>
          </a:prstGeom>
        </p:spPr>
      </p:pic>
      <p:sp>
        <p:nvSpPr>
          <p:cNvPr id="3" name="Rectangle 2"/>
          <p:cNvSpPr/>
          <p:nvPr/>
        </p:nvSpPr>
        <p:spPr>
          <a:xfrm>
            <a:off x="3599726" y="1411323"/>
            <a:ext cx="6528121" cy="3416320"/>
          </a:xfrm>
          <a:prstGeom prst="rect">
            <a:avLst/>
          </a:prstGeom>
        </p:spPr>
        <p:txBody>
          <a:bodyPr wrap="square">
            <a:spAutoFit/>
          </a:bodyPr>
          <a:lstStyle/>
          <a:p>
            <a:pPr algn="ctr"/>
            <a:r>
              <a:rPr lang="en-US" sz="3600" b="1" smtClean="0">
                <a:solidFill>
                  <a:srgbClr val="495273"/>
                </a:solidFill>
                <a:latin typeface="Times New Roman" panose="02020603050405020304" pitchFamily="18" charset="0"/>
                <a:cs typeface="Times New Roman" panose="02020603050405020304" pitchFamily="18" charset="0"/>
              </a:rPr>
              <a:t>Em hãy chọn một loại cây và viết đoạn mở bài hoặc kết bài cho bài văn miêu tả cây đó.</a:t>
            </a:r>
          </a:p>
          <a:p>
            <a:pPr algn="ctr"/>
            <a:r>
              <a:rPr lang="en-US" sz="3600" b="1" smtClean="0">
                <a:solidFill>
                  <a:srgbClr val="495273"/>
                </a:solidFill>
                <a:latin typeface="Times New Roman" panose="02020603050405020304" pitchFamily="18" charset="0"/>
                <a:cs typeface="Times New Roman" panose="02020603050405020304" pitchFamily="18" charset="0"/>
              </a:rPr>
              <a:t>Em có thể chọn viết một đoạn thân bài để miêu tả cây </a:t>
            </a:r>
            <a:br>
              <a:rPr lang="en-US" sz="3600" b="1" smtClean="0">
                <a:solidFill>
                  <a:srgbClr val="495273"/>
                </a:solidFill>
                <a:latin typeface="Times New Roman" panose="02020603050405020304" pitchFamily="18" charset="0"/>
                <a:cs typeface="Times New Roman" panose="02020603050405020304" pitchFamily="18" charset="0"/>
              </a:rPr>
            </a:br>
            <a:r>
              <a:rPr lang="en-US" sz="3600" b="1" smtClean="0">
                <a:solidFill>
                  <a:srgbClr val="495273"/>
                </a:solidFill>
                <a:latin typeface="Times New Roman" panose="02020603050405020304" pitchFamily="18" charset="0"/>
                <a:cs typeface="Times New Roman" panose="02020603050405020304" pitchFamily="18" charset="0"/>
              </a:rPr>
              <a:t>em chọn.</a:t>
            </a:r>
            <a:endParaRPr lang="en-US" sz="3600" b="1">
              <a:solidFill>
                <a:srgbClr val="49527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92058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14:presetBounceEnd="44000">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14:bounceEnd="44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p:cNvSpPr/>
          <p:nvPr/>
        </p:nvSpPr>
        <p:spPr>
          <a:xfrm>
            <a:off x="1154285" y="2806202"/>
            <a:ext cx="2014855" cy="1172210"/>
          </a:xfrm>
          <a:prstGeom prst="rect">
            <a:avLst/>
          </a:prstGeom>
          <a:noFill/>
          <a:ln w="38100">
            <a:solidFill>
              <a:srgbClr val="B1D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8"/>
          <p:cNvSpPr/>
          <p:nvPr/>
        </p:nvSpPr>
        <p:spPr>
          <a:xfrm>
            <a:off x="1129553" y="2004129"/>
            <a:ext cx="2080354" cy="1385003"/>
          </a:xfrm>
          <a:prstGeom prst="rect">
            <a:avLst/>
          </a:prstGeom>
          <a:solidFill>
            <a:srgbClr val="B1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2" descr="5b3d8b239a1ed7f22aec326f7676e133"/>
          <p:cNvPicPr>
            <a:picLocks noChangeAspect="1"/>
          </p:cNvPicPr>
          <p:nvPr/>
        </p:nvPicPr>
        <p:blipFill rotWithShape="1">
          <a:blip r:embed="rId2"/>
          <a:srcRect r="297" b="-4552"/>
          <a:stretch/>
        </p:blipFill>
        <p:spPr>
          <a:xfrm>
            <a:off x="1153650" y="3569471"/>
            <a:ext cx="1971514" cy="2067399"/>
          </a:xfrm>
          <a:prstGeom prst="rect">
            <a:avLst/>
          </a:prstGeom>
        </p:spPr>
      </p:pic>
      <p:sp>
        <p:nvSpPr>
          <p:cNvPr id="5" name="文本框 7"/>
          <p:cNvSpPr txBox="1"/>
          <p:nvPr/>
        </p:nvSpPr>
        <p:spPr>
          <a:xfrm>
            <a:off x="1114238" y="2141189"/>
            <a:ext cx="1952625" cy="1077218"/>
          </a:xfrm>
          <a:prstGeom prst="rect">
            <a:avLst/>
          </a:prstGeom>
          <a:noFill/>
        </p:spPr>
        <p:txBody>
          <a:bodyPr wrap="square" rtlCol="0">
            <a:spAutoFit/>
          </a:bodyPr>
          <a:lstStyle/>
          <a:p>
            <a:pPr algn="ctr"/>
            <a:r>
              <a:rPr lang="en-US" altLang="zh-CN" sz="3200" b="1" smtClean="0">
                <a:solidFill>
                  <a:srgbClr val="8F4934"/>
                </a:solidFill>
                <a:latin typeface="Times New Roman" panose="02020603050405020304" pitchFamily="18" charset="0"/>
                <a:ea typeface="字魂59号-创粗黑" panose="00000500000000000000" charset="-122"/>
                <a:cs typeface="Times New Roman" panose="02020603050405020304" pitchFamily="18" charset="0"/>
              </a:rPr>
              <a:t>Chọn cây muốn tả</a:t>
            </a:r>
            <a:endParaRPr lang="zh-CN" altLang="en-US" sz="3200" b="1">
              <a:solidFill>
                <a:srgbClr val="8F4934"/>
              </a:solidFill>
              <a:latin typeface="Times New Roman" panose="02020603050405020304" pitchFamily="18" charset="0"/>
              <a:ea typeface="字魂59号-创粗黑" panose="00000500000000000000" charset="-122"/>
              <a:cs typeface="Times New Roman" panose="02020603050405020304" pitchFamily="18" charset="0"/>
            </a:endParaRPr>
          </a:p>
        </p:txBody>
      </p:sp>
      <p:sp>
        <p:nvSpPr>
          <p:cNvPr id="6" name="矩形 10"/>
          <p:cNvSpPr/>
          <p:nvPr/>
        </p:nvSpPr>
        <p:spPr>
          <a:xfrm>
            <a:off x="3857480" y="2806202"/>
            <a:ext cx="2014855" cy="1172210"/>
          </a:xfrm>
          <a:prstGeom prst="rect">
            <a:avLst/>
          </a:prstGeom>
          <a:noFill/>
          <a:ln w="38100">
            <a:solidFill>
              <a:srgbClr val="B1D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11"/>
          <p:cNvSpPr/>
          <p:nvPr/>
        </p:nvSpPr>
        <p:spPr>
          <a:xfrm>
            <a:off x="3831444" y="2001023"/>
            <a:ext cx="2060069" cy="1388110"/>
          </a:xfrm>
          <a:prstGeom prst="rect">
            <a:avLst/>
          </a:prstGeom>
          <a:solidFill>
            <a:srgbClr val="B1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2" descr="5b3d8b239a1ed7f22aec326f7676e133"/>
          <p:cNvPicPr>
            <a:picLocks noChangeAspect="1"/>
          </p:cNvPicPr>
          <p:nvPr/>
        </p:nvPicPr>
        <p:blipFill>
          <a:blip r:embed="rId2"/>
          <a:stretch>
            <a:fillRect/>
          </a:stretch>
        </p:blipFill>
        <p:spPr>
          <a:xfrm>
            <a:off x="3856845" y="3569472"/>
            <a:ext cx="1977390" cy="1977390"/>
          </a:xfrm>
          <a:prstGeom prst="rect">
            <a:avLst/>
          </a:prstGeom>
        </p:spPr>
      </p:pic>
      <p:sp>
        <p:nvSpPr>
          <p:cNvPr id="9" name="文本框 14"/>
          <p:cNvSpPr txBox="1"/>
          <p:nvPr/>
        </p:nvSpPr>
        <p:spPr>
          <a:xfrm>
            <a:off x="3934949" y="2204450"/>
            <a:ext cx="1863725" cy="1077218"/>
          </a:xfrm>
          <a:prstGeom prst="rect">
            <a:avLst/>
          </a:prstGeom>
          <a:noFill/>
        </p:spPr>
        <p:txBody>
          <a:bodyPr wrap="square" rtlCol="0">
            <a:spAutoFit/>
          </a:bodyPr>
          <a:lstStyle/>
          <a:p>
            <a:pPr algn="ctr"/>
            <a:r>
              <a:rPr lang="en-US" altLang="zh-CN" sz="3200" b="1" smtClean="0">
                <a:solidFill>
                  <a:srgbClr val="8F4934"/>
                </a:solidFill>
                <a:latin typeface="Times New Roman" panose="02020603050405020304" pitchFamily="18" charset="0"/>
                <a:ea typeface="字魂59号-创粗黑" panose="00000500000000000000" charset="-122"/>
                <a:cs typeface="Times New Roman" panose="02020603050405020304" pitchFamily="18" charset="0"/>
              </a:rPr>
              <a:t>Quan sát kĩ càng</a:t>
            </a:r>
            <a:endParaRPr lang="zh-CN" altLang="en-US" sz="3200" b="1">
              <a:solidFill>
                <a:srgbClr val="8F4934"/>
              </a:solidFill>
              <a:latin typeface="Times New Roman" panose="02020603050405020304" pitchFamily="18" charset="0"/>
              <a:ea typeface="字魂59号-创粗黑" panose="00000500000000000000" charset="-122"/>
              <a:cs typeface="Times New Roman" panose="02020603050405020304" pitchFamily="18" charset="0"/>
            </a:endParaRPr>
          </a:p>
        </p:txBody>
      </p:sp>
      <p:sp>
        <p:nvSpPr>
          <p:cNvPr id="10" name="矩形 16"/>
          <p:cNvSpPr/>
          <p:nvPr/>
        </p:nvSpPr>
        <p:spPr>
          <a:xfrm>
            <a:off x="6513050" y="2806202"/>
            <a:ext cx="2014855" cy="1172210"/>
          </a:xfrm>
          <a:prstGeom prst="rect">
            <a:avLst/>
          </a:prstGeom>
          <a:noFill/>
          <a:ln w="38100">
            <a:solidFill>
              <a:srgbClr val="B1D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7"/>
          <p:cNvSpPr/>
          <p:nvPr/>
        </p:nvSpPr>
        <p:spPr>
          <a:xfrm>
            <a:off x="6490447" y="2001022"/>
            <a:ext cx="2063244" cy="1388110"/>
          </a:xfrm>
          <a:prstGeom prst="rect">
            <a:avLst/>
          </a:prstGeom>
          <a:solidFill>
            <a:srgbClr val="B1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8" descr="5b3d8b239a1ed7f22aec326f7676e133"/>
          <p:cNvPicPr>
            <a:picLocks noChangeAspect="1"/>
          </p:cNvPicPr>
          <p:nvPr/>
        </p:nvPicPr>
        <p:blipFill>
          <a:blip r:embed="rId2"/>
          <a:stretch>
            <a:fillRect/>
          </a:stretch>
        </p:blipFill>
        <p:spPr>
          <a:xfrm>
            <a:off x="6512415" y="3569472"/>
            <a:ext cx="1977390" cy="1977390"/>
          </a:xfrm>
          <a:prstGeom prst="rect">
            <a:avLst/>
          </a:prstGeom>
        </p:spPr>
      </p:pic>
      <p:sp>
        <p:nvSpPr>
          <p:cNvPr id="13" name="文本框 19"/>
          <p:cNvSpPr txBox="1"/>
          <p:nvPr/>
        </p:nvSpPr>
        <p:spPr>
          <a:xfrm>
            <a:off x="6579853" y="2004137"/>
            <a:ext cx="1764778" cy="1384995"/>
          </a:xfrm>
          <a:prstGeom prst="rect">
            <a:avLst/>
          </a:prstGeom>
          <a:noFill/>
        </p:spPr>
        <p:txBody>
          <a:bodyPr wrap="square" rtlCol="0">
            <a:spAutoFit/>
          </a:bodyPr>
          <a:lstStyle>
            <a:defPPr>
              <a:defRPr lang="zh-CN"/>
            </a:defPPr>
            <a:lvl1pPr algn="ctr">
              <a:defRPr sz="2800" b="1">
                <a:solidFill>
                  <a:srgbClr val="8F4934"/>
                </a:solidFill>
                <a:latin typeface="Times New Roman" panose="02020603050405020304" pitchFamily="18" charset="0"/>
                <a:ea typeface="字魂59号-创粗黑" panose="00000500000000000000" charset="-122"/>
                <a:cs typeface="Times New Roman" panose="02020603050405020304" pitchFamily="18" charset="0"/>
              </a:defRPr>
            </a:lvl1pPr>
          </a:lstStyle>
          <a:p>
            <a:r>
              <a:rPr lang="en-US" altLang="zh-CN"/>
              <a:t>Chọn đoạn em muốn viết</a:t>
            </a:r>
            <a:endParaRPr lang="zh-CN" altLang="en-US"/>
          </a:p>
        </p:txBody>
      </p:sp>
      <p:sp>
        <p:nvSpPr>
          <p:cNvPr id="14" name="矩形 21"/>
          <p:cNvSpPr/>
          <p:nvPr/>
        </p:nvSpPr>
        <p:spPr>
          <a:xfrm>
            <a:off x="9216245" y="2806202"/>
            <a:ext cx="2014855" cy="1172210"/>
          </a:xfrm>
          <a:prstGeom prst="rect">
            <a:avLst/>
          </a:prstGeom>
          <a:noFill/>
          <a:ln w="38100">
            <a:solidFill>
              <a:srgbClr val="B1D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22"/>
          <p:cNvSpPr/>
          <p:nvPr/>
        </p:nvSpPr>
        <p:spPr>
          <a:xfrm>
            <a:off x="9190210" y="2001023"/>
            <a:ext cx="2060496" cy="1388110"/>
          </a:xfrm>
          <a:prstGeom prst="rect">
            <a:avLst/>
          </a:prstGeom>
          <a:solidFill>
            <a:srgbClr val="B1D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23" descr="5b3d8b239a1ed7f22aec326f7676e133"/>
          <p:cNvPicPr>
            <a:picLocks noChangeAspect="1"/>
          </p:cNvPicPr>
          <p:nvPr/>
        </p:nvPicPr>
        <p:blipFill>
          <a:blip r:embed="rId2"/>
          <a:stretch>
            <a:fillRect/>
          </a:stretch>
        </p:blipFill>
        <p:spPr>
          <a:xfrm>
            <a:off x="9215610" y="3569472"/>
            <a:ext cx="1977390" cy="1977390"/>
          </a:xfrm>
          <a:prstGeom prst="rect">
            <a:avLst/>
          </a:prstGeom>
        </p:spPr>
      </p:pic>
      <p:sp>
        <p:nvSpPr>
          <p:cNvPr id="17" name="文本框 24"/>
          <p:cNvSpPr txBox="1"/>
          <p:nvPr/>
        </p:nvSpPr>
        <p:spPr>
          <a:xfrm>
            <a:off x="9690499" y="2018977"/>
            <a:ext cx="1295400" cy="1384995"/>
          </a:xfrm>
          <a:prstGeom prst="rect">
            <a:avLst/>
          </a:prstGeom>
          <a:noFill/>
        </p:spPr>
        <p:txBody>
          <a:bodyPr wrap="square" rtlCol="0">
            <a:spAutoFit/>
          </a:bodyPr>
          <a:lstStyle>
            <a:defPPr>
              <a:defRPr lang="zh-CN"/>
            </a:defPPr>
            <a:lvl1pPr algn="ctr">
              <a:defRPr sz="2800" b="1">
                <a:solidFill>
                  <a:srgbClr val="8F4934"/>
                </a:solidFill>
                <a:latin typeface="Times New Roman" panose="02020603050405020304" pitchFamily="18" charset="0"/>
                <a:ea typeface="字魂59号-创粗黑" panose="00000500000000000000" charset="-122"/>
                <a:cs typeface="Times New Roman" panose="02020603050405020304" pitchFamily="18" charset="0"/>
              </a:defRPr>
            </a:lvl1pPr>
          </a:lstStyle>
          <a:p>
            <a:r>
              <a:rPr lang="en-US" altLang="zh-CN"/>
              <a:t>Viết đoạn văn</a:t>
            </a:r>
            <a:endParaRPr lang="zh-CN" altLang="en-US"/>
          </a:p>
        </p:txBody>
      </p:sp>
      <p:sp>
        <p:nvSpPr>
          <p:cNvPr id="18" name="文本框 5">
            <a:extLst>
              <a:ext uri="{FF2B5EF4-FFF2-40B4-BE49-F238E27FC236}">
                <a16:creationId xmlns:a16="http://schemas.microsoft.com/office/drawing/2014/main" id="{9FF9A042-64FE-4FCB-B7CA-81EF810F28D9}"/>
              </a:ext>
            </a:extLst>
          </p:cNvPr>
          <p:cNvSpPr txBox="1"/>
          <p:nvPr/>
        </p:nvSpPr>
        <p:spPr>
          <a:xfrm>
            <a:off x="5190537" y="585054"/>
            <a:ext cx="2127506" cy="830997"/>
          </a:xfrm>
          <a:prstGeom prst="rect">
            <a:avLst/>
          </a:prstGeom>
          <a:noFill/>
        </p:spPr>
        <p:txBody>
          <a:bodyPr wrap="none" rtlCol="0">
            <a:spAutoFit/>
          </a:bodyPr>
          <a:lstStyle/>
          <a:p>
            <a:pPr algn="ctr"/>
            <a:r>
              <a:rPr lang="en-US" altLang="zh-CN" sz="4800" b="1" smtClean="0">
                <a:solidFill>
                  <a:srgbClr val="637D43"/>
                </a:solidFill>
                <a:latin typeface="Times New Roman" panose="02020603050405020304" pitchFamily="18" charset="0"/>
                <a:ea typeface="思源黑体 CN Medium" panose="020B0600000000000000" pitchFamily="34" charset="-122"/>
                <a:cs typeface="Times New Roman" panose="02020603050405020304" pitchFamily="18" charset="0"/>
              </a:rPr>
              <a:t>LƯU Ý</a:t>
            </a:r>
            <a:endParaRPr lang="zh-CN" altLang="en-US" sz="4800" b="1">
              <a:solidFill>
                <a:srgbClr val="637D43"/>
              </a:solidFill>
              <a:latin typeface="Times New Roman" panose="02020603050405020304" pitchFamily="18" charset="0"/>
              <a:ea typeface="思源黑体 CN Medium" panose="020B0600000000000000" pitchFamily="34" charset="-122"/>
              <a:cs typeface="Times New Roman" panose="02020603050405020304" pitchFamily="18" charset="0"/>
            </a:endParaRPr>
          </a:p>
        </p:txBody>
      </p:sp>
      <p:sp>
        <p:nvSpPr>
          <p:cNvPr id="19" name="Oval 18"/>
          <p:cNvSpPr/>
          <p:nvPr/>
        </p:nvSpPr>
        <p:spPr>
          <a:xfrm>
            <a:off x="5335929" y="4868085"/>
            <a:ext cx="694482" cy="56044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650388" y="4868085"/>
            <a:ext cx="694482" cy="63005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032616" y="4868085"/>
            <a:ext cx="694482" cy="63005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10683500" y="4855376"/>
            <a:ext cx="694482" cy="63005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397061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3"/>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strVal val="#ppt_w+.3"/>
                                          </p:val>
                                        </p:tav>
                                        <p:tav tm="100000">
                                          <p:val>
                                            <p:strVal val="#ppt_w"/>
                                          </p:val>
                                        </p:tav>
                                      </p:tavLst>
                                    </p:anim>
                                    <p:anim calcmode="lin" valueType="num">
                                      <p:cBhvr>
                                        <p:cTn id="23" dur="1000" fill="hold"/>
                                        <p:tgtEl>
                                          <p:spTgt spid="5"/>
                                        </p:tgtEl>
                                        <p:attrNameLst>
                                          <p:attrName>ppt_h</p:attrName>
                                        </p:attrNameLst>
                                      </p:cBhvr>
                                      <p:tavLst>
                                        <p:tav tm="0">
                                          <p:val>
                                            <p:strVal val="#ppt_h"/>
                                          </p:val>
                                        </p:tav>
                                        <p:tav tm="100000">
                                          <p:val>
                                            <p:strVal val="#ppt_h"/>
                                          </p:val>
                                        </p:tav>
                                      </p:tavLst>
                                    </p:anim>
                                    <p:animEffect transition="in" filter="fade">
                                      <p:cBhvr>
                                        <p:cTn id="24" dur="1000"/>
                                        <p:tgtEl>
                                          <p:spTgt spid="5"/>
                                        </p:tgtEl>
                                      </p:cBhvr>
                                    </p:animEffect>
                                  </p:childTnLst>
                                </p:cTn>
                              </p:par>
                              <p:par>
                                <p:cTn id="25" presetID="50" presetClass="entr" presetSubtype="0" decel="10000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1000" fill="hold"/>
                                        <p:tgtEl>
                                          <p:spTgt spid="6"/>
                                        </p:tgtEl>
                                        <p:attrNameLst>
                                          <p:attrName>ppt_w</p:attrName>
                                        </p:attrNameLst>
                                      </p:cBhvr>
                                      <p:tavLst>
                                        <p:tav tm="0">
                                          <p:val>
                                            <p:strVal val="#ppt_w+.3"/>
                                          </p:val>
                                        </p:tav>
                                        <p:tav tm="100000">
                                          <p:val>
                                            <p:strVal val="#ppt_w"/>
                                          </p:val>
                                        </p:tav>
                                      </p:tavLst>
                                    </p:anim>
                                    <p:anim calcmode="lin" valueType="num">
                                      <p:cBhvr>
                                        <p:cTn id="28" dur="1000" fill="hold"/>
                                        <p:tgtEl>
                                          <p:spTgt spid="6"/>
                                        </p:tgtEl>
                                        <p:attrNameLst>
                                          <p:attrName>ppt_h</p:attrName>
                                        </p:attrNameLst>
                                      </p:cBhvr>
                                      <p:tavLst>
                                        <p:tav tm="0">
                                          <p:val>
                                            <p:strVal val="#ppt_h"/>
                                          </p:val>
                                        </p:tav>
                                        <p:tav tm="100000">
                                          <p:val>
                                            <p:strVal val="#ppt_h"/>
                                          </p:val>
                                        </p:tav>
                                      </p:tavLst>
                                    </p:anim>
                                    <p:animEffect transition="in" filter="fade">
                                      <p:cBhvr>
                                        <p:cTn id="29" dur="1000"/>
                                        <p:tgtEl>
                                          <p:spTgt spid="6"/>
                                        </p:tgtEl>
                                      </p:cBhvr>
                                    </p:animEffect>
                                  </p:childTnLst>
                                </p:cTn>
                              </p:par>
                              <p:par>
                                <p:cTn id="30" presetID="50" presetClass="entr" presetSubtype="0" decel="10000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strVal val="#ppt_w+.3"/>
                                          </p:val>
                                        </p:tav>
                                        <p:tav tm="100000">
                                          <p:val>
                                            <p:strVal val="#ppt_w"/>
                                          </p:val>
                                        </p:tav>
                                      </p:tavLst>
                                    </p:anim>
                                    <p:anim calcmode="lin" valueType="num">
                                      <p:cBhvr>
                                        <p:cTn id="33" dur="1000" fill="hold"/>
                                        <p:tgtEl>
                                          <p:spTgt spid="7"/>
                                        </p:tgtEl>
                                        <p:attrNameLst>
                                          <p:attrName>ppt_h</p:attrName>
                                        </p:attrNameLst>
                                      </p:cBhvr>
                                      <p:tavLst>
                                        <p:tav tm="0">
                                          <p:val>
                                            <p:strVal val="#ppt_h"/>
                                          </p:val>
                                        </p:tav>
                                        <p:tav tm="100000">
                                          <p:val>
                                            <p:strVal val="#ppt_h"/>
                                          </p:val>
                                        </p:tav>
                                      </p:tavLst>
                                    </p:anim>
                                    <p:animEffect transition="in" filter="fade">
                                      <p:cBhvr>
                                        <p:cTn id="34" dur="1000"/>
                                        <p:tgtEl>
                                          <p:spTgt spid="7"/>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1000" fill="hold"/>
                                        <p:tgtEl>
                                          <p:spTgt spid="8"/>
                                        </p:tgtEl>
                                        <p:attrNameLst>
                                          <p:attrName>ppt_w</p:attrName>
                                        </p:attrNameLst>
                                      </p:cBhvr>
                                      <p:tavLst>
                                        <p:tav tm="0">
                                          <p:val>
                                            <p:strVal val="#ppt_w+.3"/>
                                          </p:val>
                                        </p:tav>
                                        <p:tav tm="100000">
                                          <p:val>
                                            <p:strVal val="#ppt_w"/>
                                          </p:val>
                                        </p:tav>
                                      </p:tavLst>
                                    </p:anim>
                                    <p:anim calcmode="lin" valueType="num">
                                      <p:cBhvr>
                                        <p:cTn id="38" dur="1000" fill="hold"/>
                                        <p:tgtEl>
                                          <p:spTgt spid="8"/>
                                        </p:tgtEl>
                                        <p:attrNameLst>
                                          <p:attrName>ppt_h</p:attrName>
                                        </p:attrNameLst>
                                      </p:cBhvr>
                                      <p:tavLst>
                                        <p:tav tm="0">
                                          <p:val>
                                            <p:strVal val="#ppt_h"/>
                                          </p:val>
                                        </p:tav>
                                        <p:tav tm="100000">
                                          <p:val>
                                            <p:strVal val="#ppt_h"/>
                                          </p:val>
                                        </p:tav>
                                      </p:tavLst>
                                    </p:anim>
                                    <p:animEffect transition="in" filter="fade">
                                      <p:cBhvr>
                                        <p:cTn id="39" dur="1000"/>
                                        <p:tgtEl>
                                          <p:spTgt spid="8"/>
                                        </p:tgtEl>
                                      </p:cBhvr>
                                    </p:animEffect>
                                  </p:childTnLst>
                                </p:cTn>
                              </p:par>
                              <p:par>
                                <p:cTn id="40" presetID="50" presetClass="entr" presetSubtype="0" decel="100000" fill="hold" grpId="0" nodeType="with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1000" fill="hold"/>
                                        <p:tgtEl>
                                          <p:spTgt spid="9"/>
                                        </p:tgtEl>
                                        <p:attrNameLst>
                                          <p:attrName>ppt_w</p:attrName>
                                        </p:attrNameLst>
                                      </p:cBhvr>
                                      <p:tavLst>
                                        <p:tav tm="0">
                                          <p:val>
                                            <p:strVal val="#ppt_w+.3"/>
                                          </p:val>
                                        </p:tav>
                                        <p:tav tm="100000">
                                          <p:val>
                                            <p:strVal val="#ppt_w"/>
                                          </p:val>
                                        </p:tav>
                                      </p:tavLst>
                                    </p:anim>
                                    <p:anim calcmode="lin" valueType="num">
                                      <p:cBhvr>
                                        <p:cTn id="43" dur="1000" fill="hold"/>
                                        <p:tgtEl>
                                          <p:spTgt spid="9"/>
                                        </p:tgtEl>
                                        <p:attrNameLst>
                                          <p:attrName>ppt_h</p:attrName>
                                        </p:attrNameLst>
                                      </p:cBhvr>
                                      <p:tavLst>
                                        <p:tav tm="0">
                                          <p:val>
                                            <p:strVal val="#ppt_h"/>
                                          </p:val>
                                        </p:tav>
                                        <p:tav tm="100000">
                                          <p:val>
                                            <p:strVal val="#ppt_h"/>
                                          </p:val>
                                        </p:tav>
                                      </p:tavLst>
                                    </p:anim>
                                    <p:animEffect transition="in" filter="fade">
                                      <p:cBhvr>
                                        <p:cTn id="44" dur="1000"/>
                                        <p:tgtEl>
                                          <p:spTgt spid="9"/>
                                        </p:tgtEl>
                                      </p:cBhvr>
                                    </p:animEffect>
                                  </p:childTnLst>
                                </p:cTn>
                              </p:par>
                              <p:par>
                                <p:cTn id="45" presetID="50" presetClass="entr" presetSubtype="0" decel="10000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strVal val="#ppt_w+.3"/>
                                          </p:val>
                                        </p:tav>
                                        <p:tav tm="100000">
                                          <p:val>
                                            <p:strVal val="#ppt_w"/>
                                          </p:val>
                                        </p:tav>
                                      </p:tavLst>
                                    </p:anim>
                                    <p:anim calcmode="lin" valueType="num">
                                      <p:cBhvr>
                                        <p:cTn id="48" dur="1000" fill="hold"/>
                                        <p:tgtEl>
                                          <p:spTgt spid="10"/>
                                        </p:tgtEl>
                                        <p:attrNameLst>
                                          <p:attrName>ppt_h</p:attrName>
                                        </p:attrNameLst>
                                      </p:cBhvr>
                                      <p:tavLst>
                                        <p:tav tm="0">
                                          <p:val>
                                            <p:strVal val="#ppt_h"/>
                                          </p:val>
                                        </p:tav>
                                        <p:tav tm="100000">
                                          <p:val>
                                            <p:strVal val="#ppt_h"/>
                                          </p:val>
                                        </p:tav>
                                      </p:tavLst>
                                    </p:anim>
                                    <p:animEffect transition="in" filter="fade">
                                      <p:cBhvr>
                                        <p:cTn id="49" dur="1000"/>
                                        <p:tgtEl>
                                          <p:spTgt spid="10"/>
                                        </p:tgtEl>
                                      </p:cBhvr>
                                    </p:animEffect>
                                  </p:childTnLst>
                                </p:cTn>
                              </p:par>
                              <p:par>
                                <p:cTn id="50" presetID="50" presetClass="entr" presetSubtype="0" decel="100000" fill="hold" grpId="0" nodeType="with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p:cTn id="52" dur="1000" fill="hold"/>
                                        <p:tgtEl>
                                          <p:spTgt spid="11"/>
                                        </p:tgtEl>
                                        <p:attrNameLst>
                                          <p:attrName>ppt_w</p:attrName>
                                        </p:attrNameLst>
                                      </p:cBhvr>
                                      <p:tavLst>
                                        <p:tav tm="0">
                                          <p:val>
                                            <p:strVal val="#ppt_w+.3"/>
                                          </p:val>
                                        </p:tav>
                                        <p:tav tm="100000">
                                          <p:val>
                                            <p:strVal val="#ppt_w"/>
                                          </p:val>
                                        </p:tav>
                                      </p:tavLst>
                                    </p:anim>
                                    <p:anim calcmode="lin" valueType="num">
                                      <p:cBhvr>
                                        <p:cTn id="53" dur="1000" fill="hold"/>
                                        <p:tgtEl>
                                          <p:spTgt spid="11"/>
                                        </p:tgtEl>
                                        <p:attrNameLst>
                                          <p:attrName>ppt_h</p:attrName>
                                        </p:attrNameLst>
                                      </p:cBhvr>
                                      <p:tavLst>
                                        <p:tav tm="0">
                                          <p:val>
                                            <p:strVal val="#ppt_h"/>
                                          </p:val>
                                        </p:tav>
                                        <p:tav tm="100000">
                                          <p:val>
                                            <p:strVal val="#ppt_h"/>
                                          </p:val>
                                        </p:tav>
                                      </p:tavLst>
                                    </p:anim>
                                    <p:animEffect transition="in" filter="fade">
                                      <p:cBhvr>
                                        <p:cTn id="54" dur="1000"/>
                                        <p:tgtEl>
                                          <p:spTgt spid="11"/>
                                        </p:tgtEl>
                                      </p:cBhvr>
                                    </p:animEffect>
                                  </p:childTnLst>
                                </p:cTn>
                              </p:par>
                              <p:par>
                                <p:cTn id="55" presetID="50" presetClass="entr" presetSubtype="0" decel="100000" fill="hold" nodeType="with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1000" fill="hold"/>
                                        <p:tgtEl>
                                          <p:spTgt spid="12"/>
                                        </p:tgtEl>
                                        <p:attrNameLst>
                                          <p:attrName>ppt_w</p:attrName>
                                        </p:attrNameLst>
                                      </p:cBhvr>
                                      <p:tavLst>
                                        <p:tav tm="0">
                                          <p:val>
                                            <p:strVal val="#ppt_w+.3"/>
                                          </p:val>
                                        </p:tav>
                                        <p:tav tm="100000">
                                          <p:val>
                                            <p:strVal val="#ppt_w"/>
                                          </p:val>
                                        </p:tav>
                                      </p:tavLst>
                                    </p:anim>
                                    <p:anim calcmode="lin" valueType="num">
                                      <p:cBhvr>
                                        <p:cTn id="58" dur="1000" fill="hold"/>
                                        <p:tgtEl>
                                          <p:spTgt spid="12"/>
                                        </p:tgtEl>
                                        <p:attrNameLst>
                                          <p:attrName>ppt_h</p:attrName>
                                        </p:attrNameLst>
                                      </p:cBhvr>
                                      <p:tavLst>
                                        <p:tav tm="0">
                                          <p:val>
                                            <p:strVal val="#ppt_h"/>
                                          </p:val>
                                        </p:tav>
                                        <p:tav tm="100000">
                                          <p:val>
                                            <p:strVal val="#ppt_h"/>
                                          </p:val>
                                        </p:tav>
                                      </p:tavLst>
                                    </p:anim>
                                    <p:animEffect transition="in" filter="fade">
                                      <p:cBhvr>
                                        <p:cTn id="59" dur="1000"/>
                                        <p:tgtEl>
                                          <p:spTgt spid="12"/>
                                        </p:tgtEl>
                                      </p:cBhvr>
                                    </p:animEffect>
                                  </p:childTnLst>
                                </p:cTn>
                              </p:par>
                              <p:par>
                                <p:cTn id="60" presetID="50" presetClass="entr" presetSubtype="0" decel="100000" fill="hold" grpId="0" nodeType="withEffect">
                                  <p:stCondLst>
                                    <p:cond delay="0"/>
                                  </p:stCondLst>
                                  <p:childTnLst>
                                    <p:set>
                                      <p:cBhvr>
                                        <p:cTn id="61" dur="1" fill="hold">
                                          <p:stCondLst>
                                            <p:cond delay="0"/>
                                          </p:stCondLst>
                                        </p:cTn>
                                        <p:tgtEl>
                                          <p:spTgt spid="13"/>
                                        </p:tgtEl>
                                        <p:attrNameLst>
                                          <p:attrName>style.visibility</p:attrName>
                                        </p:attrNameLst>
                                      </p:cBhvr>
                                      <p:to>
                                        <p:strVal val="visible"/>
                                      </p:to>
                                    </p:set>
                                    <p:anim calcmode="lin" valueType="num">
                                      <p:cBhvr>
                                        <p:cTn id="62" dur="1000" fill="hold"/>
                                        <p:tgtEl>
                                          <p:spTgt spid="13"/>
                                        </p:tgtEl>
                                        <p:attrNameLst>
                                          <p:attrName>ppt_w</p:attrName>
                                        </p:attrNameLst>
                                      </p:cBhvr>
                                      <p:tavLst>
                                        <p:tav tm="0">
                                          <p:val>
                                            <p:strVal val="#ppt_w+.3"/>
                                          </p:val>
                                        </p:tav>
                                        <p:tav tm="100000">
                                          <p:val>
                                            <p:strVal val="#ppt_w"/>
                                          </p:val>
                                        </p:tav>
                                      </p:tavLst>
                                    </p:anim>
                                    <p:anim calcmode="lin" valueType="num">
                                      <p:cBhvr>
                                        <p:cTn id="63" dur="1000" fill="hold"/>
                                        <p:tgtEl>
                                          <p:spTgt spid="13"/>
                                        </p:tgtEl>
                                        <p:attrNameLst>
                                          <p:attrName>ppt_h</p:attrName>
                                        </p:attrNameLst>
                                      </p:cBhvr>
                                      <p:tavLst>
                                        <p:tav tm="0">
                                          <p:val>
                                            <p:strVal val="#ppt_h"/>
                                          </p:val>
                                        </p:tav>
                                        <p:tav tm="100000">
                                          <p:val>
                                            <p:strVal val="#ppt_h"/>
                                          </p:val>
                                        </p:tav>
                                      </p:tavLst>
                                    </p:anim>
                                    <p:animEffect transition="in" filter="fade">
                                      <p:cBhvr>
                                        <p:cTn id="64" dur="1000"/>
                                        <p:tgtEl>
                                          <p:spTgt spid="13"/>
                                        </p:tgtEl>
                                      </p:cBhvr>
                                    </p:animEffect>
                                  </p:childTnLst>
                                </p:cTn>
                              </p:par>
                              <p:par>
                                <p:cTn id="65" presetID="50" presetClass="entr" presetSubtype="0" decel="100000" fill="hold" grpId="0" nodeType="with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1000" fill="hold"/>
                                        <p:tgtEl>
                                          <p:spTgt spid="14"/>
                                        </p:tgtEl>
                                        <p:attrNameLst>
                                          <p:attrName>ppt_w</p:attrName>
                                        </p:attrNameLst>
                                      </p:cBhvr>
                                      <p:tavLst>
                                        <p:tav tm="0">
                                          <p:val>
                                            <p:strVal val="#ppt_w+.3"/>
                                          </p:val>
                                        </p:tav>
                                        <p:tav tm="100000">
                                          <p:val>
                                            <p:strVal val="#ppt_w"/>
                                          </p:val>
                                        </p:tav>
                                      </p:tavLst>
                                    </p:anim>
                                    <p:anim calcmode="lin" valueType="num">
                                      <p:cBhvr>
                                        <p:cTn id="68" dur="1000" fill="hold"/>
                                        <p:tgtEl>
                                          <p:spTgt spid="14"/>
                                        </p:tgtEl>
                                        <p:attrNameLst>
                                          <p:attrName>ppt_h</p:attrName>
                                        </p:attrNameLst>
                                      </p:cBhvr>
                                      <p:tavLst>
                                        <p:tav tm="0">
                                          <p:val>
                                            <p:strVal val="#ppt_h"/>
                                          </p:val>
                                        </p:tav>
                                        <p:tav tm="100000">
                                          <p:val>
                                            <p:strVal val="#ppt_h"/>
                                          </p:val>
                                        </p:tav>
                                      </p:tavLst>
                                    </p:anim>
                                    <p:animEffect transition="in" filter="fade">
                                      <p:cBhvr>
                                        <p:cTn id="69" dur="1000"/>
                                        <p:tgtEl>
                                          <p:spTgt spid="14"/>
                                        </p:tgtEl>
                                      </p:cBhvr>
                                    </p:animEffect>
                                  </p:childTnLst>
                                </p:cTn>
                              </p:par>
                              <p:par>
                                <p:cTn id="70" presetID="50" presetClass="entr" presetSubtype="0" decel="100000" fill="hold" grpId="0" nodeType="withEffect">
                                  <p:stCondLst>
                                    <p:cond delay="0"/>
                                  </p:stCondLst>
                                  <p:childTnLst>
                                    <p:set>
                                      <p:cBhvr>
                                        <p:cTn id="71" dur="1" fill="hold">
                                          <p:stCondLst>
                                            <p:cond delay="0"/>
                                          </p:stCondLst>
                                        </p:cTn>
                                        <p:tgtEl>
                                          <p:spTgt spid="15"/>
                                        </p:tgtEl>
                                        <p:attrNameLst>
                                          <p:attrName>style.visibility</p:attrName>
                                        </p:attrNameLst>
                                      </p:cBhvr>
                                      <p:to>
                                        <p:strVal val="visible"/>
                                      </p:to>
                                    </p:set>
                                    <p:anim calcmode="lin" valueType="num">
                                      <p:cBhvr>
                                        <p:cTn id="72" dur="1000" fill="hold"/>
                                        <p:tgtEl>
                                          <p:spTgt spid="15"/>
                                        </p:tgtEl>
                                        <p:attrNameLst>
                                          <p:attrName>ppt_w</p:attrName>
                                        </p:attrNameLst>
                                      </p:cBhvr>
                                      <p:tavLst>
                                        <p:tav tm="0">
                                          <p:val>
                                            <p:strVal val="#ppt_w+.3"/>
                                          </p:val>
                                        </p:tav>
                                        <p:tav tm="100000">
                                          <p:val>
                                            <p:strVal val="#ppt_w"/>
                                          </p:val>
                                        </p:tav>
                                      </p:tavLst>
                                    </p:anim>
                                    <p:anim calcmode="lin" valueType="num">
                                      <p:cBhvr>
                                        <p:cTn id="73" dur="1000" fill="hold"/>
                                        <p:tgtEl>
                                          <p:spTgt spid="15"/>
                                        </p:tgtEl>
                                        <p:attrNameLst>
                                          <p:attrName>ppt_h</p:attrName>
                                        </p:attrNameLst>
                                      </p:cBhvr>
                                      <p:tavLst>
                                        <p:tav tm="0">
                                          <p:val>
                                            <p:strVal val="#ppt_h"/>
                                          </p:val>
                                        </p:tav>
                                        <p:tav tm="100000">
                                          <p:val>
                                            <p:strVal val="#ppt_h"/>
                                          </p:val>
                                        </p:tav>
                                      </p:tavLst>
                                    </p:anim>
                                    <p:animEffect transition="in" filter="fade">
                                      <p:cBhvr>
                                        <p:cTn id="74" dur="1000"/>
                                        <p:tgtEl>
                                          <p:spTgt spid="15"/>
                                        </p:tgtEl>
                                      </p:cBhvr>
                                    </p:animEffect>
                                  </p:childTnLst>
                                </p:cTn>
                              </p:par>
                              <p:par>
                                <p:cTn id="75" presetID="50" presetClass="entr" presetSubtype="0" decel="100000" fill="hold" nodeType="withEffect">
                                  <p:stCondLst>
                                    <p:cond delay="0"/>
                                  </p:stCondLst>
                                  <p:childTnLst>
                                    <p:set>
                                      <p:cBhvr>
                                        <p:cTn id="76" dur="1" fill="hold">
                                          <p:stCondLst>
                                            <p:cond delay="0"/>
                                          </p:stCondLst>
                                        </p:cTn>
                                        <p:tgtEl>
                                          <p:spTgt spid="16"/>
                                        </p:tgtEl>
                                        <p:attrNameLst>
                                          <p:attrName>style.visibility</p:attrName>
                                        </p:attrNameLst>
                                      </p:cBhvr>
                                      <p:to>
                                        <p:strVal val="visible"/>
                                      </p:to>
                                    </p:set>
                                    <p:anim calcmode="lin" valueType="num">
                                      <p:cBhvr>
                                        <p:cTn id="77" dur="1000" fill="hold"/>
                                        <p:tgtEl>
                                          <p:spTgt spid="16"/>
                                        </p:tgtEl>
                                        <p:attrNameLst>
                                          <p:attrName>ppt_w</p:attrName>
                                        </p:attrNameLst>
                                      </p:cBhvr>
                                      <p:tavLst>
                                        <p:tav tm="0">
                                          <p:val>
                                            <p:strVal val="#ppt_w+.3"/>
                                          </p:val>
                                        </p:tav>
                                        <p:tav tm="100000">
                                          <p:val>
                                            <p:strVal val="#ppt_w"/>
                                          </p:val>
                                        </p:tav>
                                      </p:tavLst>
                                    </p:anim>
                                    <p:anim calcmode="lin" valueType="num">
                                      <p:cBhvr>
                                        <p:cTn id="78" dur="1000" fill="hold"/>
                                        <p:tgtEl>
                                          <p:spTgt spid="16"/>
                                        </p:tgtEl>
                                        <p:attrNameLst>
                                          <p:attrName>ppt_h</p:attrName>
                                        </p:attrNameLst>
                                      </p:cBhvr>
                                      <p:tavLst>
                                        <p:tav tm="0">
                                          <p:val>
                                            <p:strVal val="#ppt_h"/>
                                          </p:val>
                                        </p:tav>
                                        <p:tav tm="100000">
                                          <p:val>
                                            <p:strVal val="#ppt_h"/>
                                          </p:val>
                                        </p:tav>
                                      </p:tavLst>
                                    </p:anim>
                                    <p:animEffect transition="in" filter="fade">
                                      <p:cBhvr>
                                        <p:cTn id="79" dur="1000"/>
                                        <p:tgtEl>
                                          <p:spTgt spid="16"/>
                                        </p:tgtEl>
                                      </p:cBhvr>
                                    </p:animEffect>
                                  </p:childTnLst>
                                </p:cTn>
                              </p:par>
                              <p:par>
                                <p:cTn id="80" presetID="50" presetClass="entr" presetSubtype="0" decel="100000" fill="hold" grpId="0" nodeType="withEffect">
                                  <p:stCondLst>
                                    <p:cond delay="0"/>
                                  </p:stCondLst>
                                  <p:childTnLst>
                                    <p:set>
                                      <p:cBhvr>
                                        <p:cTn id="81" dur="1" fill="hold">
                                          <p:stCondLst>
                                            <p:cond delay="0"/>
                                          </p:stCondLst>
                                        </p:cTn>
                                        <p:tgtEl>
                                          <p:spTgt spid="17"/>
                                        </p:tgtEl>
                                        <p:attrNameLst>
                                          <p:attrName>style.visibility</p:attrName>
                                        </p:attrNameLst>
                                      </p:cBhvr>
                                      <p:to>
                                        <p:strVal val="visible"/>
                                      </p:to>
                                    </p:set>
                                    <p:anim calcmode="lin" valueType="num">
                                      <p:cBhvr>
                                        <p:cTn id="82" dur="1000" fill="hold"/>
                                        <p:tgtEl>
                                          <p:spTgt spid="17"/>
                                        </p:tgtEl>
                                        <p:attrNameLst>
                                          <p:attrName>ppt_w</p:attrName>
                                        </p:attrNameLst>
                                      </p:cBhvr>
                                      <p:tavLst>
                                        <p:tav tm="0">
                                          <p:val>
                                            <p:strVal val="#ppt_w+.3"/>
                                          </p:val>
                                        </p:tav>
                                        <p:tav tm="100000">
                                          <p:val>
                                            <p:strVal val="#ppt_w"/>
                                          </p:val>
                                        </p:tav>
                                      </p:tavLst>
                                    </p:anim>
                                    <p:anim calcmode="lin" valueType="num">
                                      <p:cBhvr>
                                        <p:cTn id="83" dur="1000" fill="hold"/>
                                        <p:tgtEl>
                                          <p:spTgt spid="17"/>
                                        </p:tgtEl>
                                        <p:attrNameLst>
                                          <p:attrName>ppt_h</p:attrName>
                                        </p:attrNameLst>
                                      </p:cBhvr>
                                      <p:tavLst>
                                        <p:tav tm="0">
                                          <p:val>
                                            <p:strVal val="#ppt_h"/>
                                          </p:val>
                                        </p:tav>
                                        <p:tav tm="100000">
                                          <p:val>
                                            <p:strVal val="#ppt_h"/>
                                          </p:val>
                                        </p:tav>
                                      </p:tavLst>
                                    </p:anim>
                                    <p:animEffect transition="in" filter="fade">
                                      <p:cBhvr>
                                        <p:cTn id="8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p:bldP spid="6" grpId="0" animBg="1"/>
      <p:bldP spid="7" grpId="0" animBg="1"/>
      <p:bldP spid="9" grpId="0"/>
      <p:bldP spid="10" grpId="0" animBg="1"/>
      <p:bldP spid="11" grpId="0" animBg="1"/>
      <p:bldP spid="13" grpId="0"/>
      <p:bldP spid="14" grpId="0" animBg="1"/>
      <p:bldP spid="15" grpId="0" animBg="1"/>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C2C0744-06C4-40E6-8EE8-19257F14FB1B}"/>
              </a:ext>
            </a:extLst>
          </p:cNvPr>
          <p:cNvSpPr txBox="1"/>
          <p:nvPr/>
        </p:nvSpPr>
        <p:spPr>
          <a:xfrm>
            <a:off x="5564443" y="2206367"/>
            <a:ext cx="1313180" cy="1015663"/>
          </a:xfrm>
          <a:prstGeom prst="rect">
            <a:avLst/>
          </a:prstGeom>
          <a:noFill/>
        </p:spPr>
        <p:txBody>
          <a:bodyPr wrap="none" rtlCol="0">
            <a:spAutoFit/>
          </a:bodyPr>
          <a:lstStyle/>
          <a:p>
            <a:r>
              <a:rPr lang="en-US" altLang="zh-CN" sz="6000" smtClean="0">
                <a:solidFill>
                  <a:srgbClr val="637D43"/>
                </a:solidFill>
                <a:latin typeface="思源黑体 CN Medium" panose="020B0600000000000000" pitchFamily="34" charset="-122"/>
                <a:ea typeface="思源黑体 CN Medium" panose="020B0600000000000000" pitchFamily="34" charset="-122"/>
              </a:rPr>
              <a:t>04</a:t>
            </a:r>
            <a:endParaRPr lang="zh-CN" altLang="en-US" sz="6000">
              <a:solidFill>
                <a:srgbClr val="637D43"/>
              </a:solidFill>
              <a:latin typeface="思源黑体 CN Medium" panose="020B0600000000000000" pitchFamily="34" charset="-122"/>
              <a:ea typeface="思源黑体 CN Medium" panose="020B0600000000000000" pitchFamily="34" charset="-122"/>
            </a:endParaRPr>
          </a:p>
        </p:txBody>
      </p:sp>
      <p:sp>
        <p:nvSpPr>
          <p:cNvPr id="6" name="文本框 5">
            <a:extLst>
              <a:ext uri="{FF2B5EF4-FFF2-40B4-BE49-F238E27FC236}">
                <a16:creationId xmlns:a16="http://schemas.microsoft.com/office/drawing/2014/main" id="{9FF9A042-64FE-4FCB-B7CA-81EF810F28D9}"/>
              </a:ext>
            </a:extLst>
          </p:cNvPr>
          <p:cNvSpPr txBox="1"/>
          <p:nvPr/>
        </p:nvSpPr>
        <p:spPr>
          <a:xfrm>
            <a:off x="5105994" y="3361730"/>
            <a:ext cx="1980030" cy="830997"/>
          </a:xfrm>
          <a:prstGeom prst="rect">
            <a:avLst/>
          </a:prstGeom>
          <a:noFill/>
        </p:spPr>
        <p:txBody>
          <a:bodyPr wrap="none" rtlCol="0">
            <a:spAutoFit/>
          </a:bodyPr>
          <a:lstStyle/>
          <a:p>
            <a:pPr algn="ctr"/>
            <a:r>
              <a:rPr lang="en-US" altLang="zh-CN" sz="4800" b="1" smtClean="0">
                <a:solidFill>
                  <a:srgbClr val="637D43"/>
                </a:solidFill>
                <a:latin typeface="Times New Roman" panose="02020603050405020304" pitchFamily="18" charset="0"/>
                <a:ea typeface="思源黑体 CN Medium" panose="020B0600000000000000" pitchFamily="34" charset="-122"/>
                <a:cs typeface="Times New Roman" panose="02020603050405020304" pitchFamily="18" charset="0"/>
              </a:rPr>
              <a:t>GỢI Ý</a:t>
            </a:r>
            <a:endParaRPr lang="zh-CN" altLang="en-US" sz="4800" b="1">
              <a:solidFill>
                <a:srgbClr val="637D43"/>
              </a:solidFill>
              <a:latin typeface="Times New Roman" panose="02020603050405020304" pitchFamily="18" charset="0"/>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val="4120912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814086" y="1968681"/>
            <a:ext cx="7369215" cy="4031873"/>
          </a:xfrm>
          <a:prstGeom prst="rect">
            <a:avLst/>
          </a:prstGeom>
        </p:spPr>
        <p:txBody>
          <a:bodyPr wrap="square">
            <a:spAutoFit/>
          </a:bodyPr>
          <a:lstStyle/>
          <a:p>
            <a:pPr algn="just"/>
            <a:r>
              <a:rPr lang="en-US" sz="3200" b="1" smtClean="0">
                <a:solidFill>
                  <a:srgbClr val="1A7784"/>
                </a:solidFill>
                <a:latin typeface="+mj-lt"/>
              </a:rPr>
              <a:t>	</a:t>
            </a:r>
            <a:r>
              <a:rPr lang="en-US" sz="3200" b="1" smtClean="0">
                <a:solidFill>
                  <a:srgbClr val="1A7784"/>
                </a:solidFill>
                <a:latin typeface="Times New Roman" panose="02020603050405020304" pitchFamily="18" charset="0"/>
                <a:cs typeface="Times New Roman" panose="02020603050405020304" pitchFamily="18" charset="0"/>
              </a:rPr>
              <a:t>Cây phượng</a:t>
            </a:r>
            <a:r>
              <a:rPr lang="vi-VN" sz="3200" b="1" smtClean="0">
                <a:solidFill>
                  <a:srgbClr val="1A7784"/>
                </a:solidFill>
                <a:latin typeface="Times New Roman" panose="02020603050405020304" pitchFamily="18" charset="0"/>
                <a:cs typeface="Times New Roman" panose="02020603050405020304" pitchFamily="18" charset="0"/>
              </a:rPr>
              <a:t> </a:t>
            </a:r>
            <a:r>
              <a:rPr lang="vi-VN" sz="3200" b="1">
                <a:solidFill>
                  <a:srgbClr val="1A7784"/>
                </a:solidFill>
                <a:latin typeface="+mj-lt"/>
              </a:rPr>
              <a:t>cao lớn và đứng sừng sững hiên ngang giữa đất trời. Cây phượng cao khoảng hơn </a:t>
            </a:r>
            <a:r>
              <a:rPr lang="en-US" sz="3200" b="1" smtClean="0">
                <a:solidFill>
                  <a:srgbClr val="1A7784"/>
                </a:solidFill>
                <a:latin typeface="Times New Roman" panose="02020603050405020304" pitchFamily="18" charset="0"/>
                <a:cs typeface="Times New Roman" panose="02020603050405020304" pitchFamily="18" charset="0"/>
              </a:rPr>
              <a:t>năm mét</a:t>
            </a:r>
            <a:r>
              <a:rPr lang="vi-VN" sz="3200" b="1" smtClean="0">
                <a:solidFill>
                  <a:srgbClr val="1A7784"/>
                </a:solidFill>
                <a:latin typeface="Times New Roman" panose="02020603050405020304" pitchFamily="18" charset="0"/>
                <a:cs typeface="Times New Roman" panose="02020603050405020304" pitchFamily="18" charset="0"/>
              </a:rPr>
              <a:t> </a:t>
            </a:r>
            <a:r>
              <a:rPr lang="vi-VN" sz="3200" b="1">
                <a:solidFill>
                  <a:srgbClr val="1A7784"/>
                </a:solidFill>
                <a:latin typeface="+mj-lt"/>
              </a:rPr>
              <a:t>và có rất nhiều cành lá. Những tán lá xum xuê phủ</a:t>
            </a:r>
            <a:r>
              <a:rPr lang="vi-VN" sz="3200" b="1">
                <a:solidFill>
                  <a:srgbClr val="1A7784"/>
                </a:solidFill>
                <a:latin typeface="Times New Roman" panose="02020603050405020304" pitchFamily="18" charset="0"/>
                <a:cs typeface="Times New Roman" panose="02020603050405020304" pitchFamily="18" charset="0"/>
              </a:rPr>
              <a:t> </a:t>
            </a:r>
            <a:r>
              <a:rPr lang="en-US" sz="3200" b="1" smtClean="0">
                <a:solidFill>
                  <a:srgbClr val="1A7784"/>
                </a:solidFill>
                <a:latin typeface="Times New Roman" panose="02020603050405020304" pitchFamily="18" charset="0"/>
                <a:cs typeface="Times New Roman" panose="02020603050405020304" pitchFamily="18" charset="0"/>
              </a:rPr>
              <a:t>mát</a:t>
            </a:r>
            <a:r>
              <a:rPr lang="vi-VN" sz="3200" b="1" smtClean="0">
                <a:solidFill>
                  <a:srgbClr val="1A7784"/>
                </a:solidFill>
                <a:latin typeface="Times New Roman" panose="02020603050405020304" pitchFamily="18" charset="0"/>
                <a:cs typeface="Times New Roman" panose="02020603050405020304" pitchFamily="18" charset="0"/>
              </a:rPr>
              <a:t> </a:t>
            </a:r>
            <a:r>
              <a:rPr lang="vi-VN" sz="3200" b="1">
                <a:solidFill>
                  <a:srgbClr val="1A7784"/>
                </a:solidFill>
                <a:latin typeface="+mj-lt"/>
              </a:rPr>
              <a:t>cả một khu vực. Cái thân của nó xù xì và có những đốm nổi lên như hình con mắt. Chúng em vẫn thường chơi đùa bên dưới gốc cây phượng này.</a:t>
            </a:r>
            <a:endParaRPr lang="en-US" sz="3200" b="1">
              <a:solidFill>
                <a:srgbClr val="1A7784"/>
              </a:solidFill>
              <a:latin typeface="+mj-lt"/>
            </a:endParaRPr>
          </a:p>
        </p:txBody>
      </p:sp>
      <p:sp>
        <p:nvSpPr>
          <p:cNvPr id="4" name="Rectangle 3"/>
          <p:cNvSpPr/>
          <p:nvPr/>
        </p:nvSpPr>
        <p:spPr>
          <a:xfrm>
            <a:off x="1115028" y="768352"/>
            <a:ext cx="7068273" cy="1200329"/>
          </a:xfrm>
          <a:prstGeom prst="rect">
            <a:avLst/>
          </a:prstGeom>
        </p:spPr>
        <p:txBody>
          <a:bodyPr wrap="square">
            <a:spAutoFit/>
          </a:bodyPr>
          <a:lstStyle/>
          <a:p>
            <a:pPr algn="ctr"/>
            <a:r>
              <a:rPr lang="en-US" sz="3600" b="1" smtClean="0">
                <a:solidFill>
                  <a:srgbClr val="8F4934"/>
                </a:solidFill>
                <a:latin typeface="Times New Roman" panose="02020603050405020304" pitchFamily="18" charset="0"/>
                <a:cs typeface="Times New Roman" panose="02020603050405020304" pitchFamily="18" charset="0"/>
              </a:rPr>
              <a:t>Ví dụ về đoạn văn trong phần </a:t>
            </a:r>
            <a:br>
              <a:rPr lang="en-US" sz="3600" b="1" smtClean="0">
                <a:solidFill>
                  <a:srgbClr val="8F4934"/>
                </a:solidFill>
                <a:latin typeface="Times New Roman" panose="02020603050405020304" pitchFamily="18" charset="0"/>
                <a:cs typeface="Times New Roman" panose="02020603050405020304" pitchFamily="18" charset="0"/>
              </a:rPr>
            </a:br>
            <a:r>
              <a:rPr lang="en-US" sz="3600" b="1" smtClean="0">
                <a:solidFill>
                  <a:srgbClr val="8F4934"/>
                </a:solidFill>
                <a:latin typeface="Times New Roman" panose="02020603050405020304" pitchFamily="18" charset="0"/>
                <a:cs typeface="Times New Roman" panose="02020603050405020304" pitchFamily="18" charset="0"/>
              </a:rPr>
              <a:t>thân bài tả bao quát cây phượng:</a:t>
            </a:r>
            <a:endParaRPr lang="en-US" sz="3600" b="1">
              <a:solidFill>
                <a:srgbClr val="8F493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185895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30000" fill="hold" grpId="0" nodeType="clickEffect" p14:presetBounceEnd="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6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accel="30000" fill="hold" grpId="0" nodeType="clickEffect" p14:presetBounceEnd="6000">
                                      <p:stCondLst>
                                        <p:cond delay="0"/>
                                      </p:stCondLst>
                                      <p:iterate type="wd">
                                        <p:tmPct val="10000"/>
                                      </p:iterate>
                                      <p:childTnLst>
                                        <p:set>
                                          <p:cBhvr>
                                            <p:cTn id="12" dur="1" fill="hold">
                                              <p:stCondLst>
                                                <p:cond delay="0"/>
                                              </p:stCondLst>
                                            </p:cTn>
                                            <p:tgtEl>
                                              <p:spTgt spid="3"/>
                                            </p:tgtEl>
                                            <p:attrNameLst>
                                              <p:attrName>style.visibility</p:attrName>
                                            </p:attrNameLst>
                                          </p:cBhvr>
                                          <p:to>
                                            <p:strVal val="visible"/>
                                          </p:to>
                                        </p:set>
                                        <p:anim calcmode="lin" valueType="num" p14:bounceEnd="6000">
                                          <p:cBhvr additive="base">
                                            <p:cTn id="13" dur="500" fill="hold"/>
                                            <p:tgtEl>
                                              <p:spTgt spid="3"/>
                                            </p:tgtEl>
                                            <p:attrNameLst>
                                              <p:attrName>ppt_x</p:attrName>
                                            </p:attrNameLst>
                                          </p:cBhvr>
                                          <p:tavLst>
                                            <p:tav tm="0">
                                              <p:val>
                                                <p:strVal val="0-#ppt_w/2"/>
                                              </p:val>
                                            </p:tav>
                                            <p:tav tm="100000">
                                              <p:val>
                                                <p:strVal val="#ppt_x"/>
                                              </p:val>
                                            </p:tav>
                                          </p:tavLst>
                                        </p:anim>
                                        <p:anim calcmode="lin" valueType="num" p14:bounceEnd="6000">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3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accel="30000" fill="hold" grpId="0" nodeType="clickEffect">
                                      <p:stCondLst>
                                        <p:cond delay="0"/>
                                      </p:stCondLst>
                                      <p:iterate type="wd">
                                        <p:tmPct val="1000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814086" y="1868929"/>
            <a:ext cx="7369215" cy="4401205"/>
          </a:xfrm>
          <a:prstGeom prst="rect">
            <a:avLst/>
          </a:prstGeom>
        </p:spPr>
        <p:txBody>
          <a:bodyPr wrap="square">
            <a:spAutoFit/>
          </a:bodyPr>
          <a:lstStyle/>
          <a:p>
            <a:pPr algn="just"/>
            <a:r>
              <a:rPr lang="en-US" sz="2800" b="1" smtClean="0">
                <a:solidFill>
                  <a:srgbClr val="1A7784"/>
                </a:solidFill>
                <a:latin typeface="+mj-lt"/>
              </a:rPr>
              <a:t>	</a:t>
            </a:r>
            <a:r>
              <a:rPr lang="vi-VN" sz="2800" b="1" smtClean="0">
                <a:solidFill>
                  <a:srgbClr val="1A7784"/>
                </a:solidFill>
                <a:latin typeface="+mj-lt"/>
              </a:rPr>
              <a:t>Cây </a:t>
            </a:r>
            <a:r>
              <a:rPr lang="vi-VN" sz="2800" b="1">
                <a:solidFill>
                  <a:srgbClr val="1A7784"/>
                </a:solidFill>
                <a:latin typeface="+mj-lt"/>
              </a:rPr>
              <a:t>cao lắm, cao hơn hẳn những cây ổi, cây na ở trong </a:t>
            </a:r>
            <a:r>
              <a:rPr lang="vi-VN" sz="2800" b="1" smtClean="0">
                <a:solidFill>
                  <a:srgbClr val="1A7784"/>
                </a:solidFill>
                <a:latin typeface="+mj-lt"/>
              </a:rPr>
              <a:t>vườn</a:t>
            </a:r>
            <a:r>
              <a:rPr lang="en-US" sz="2800" b="1" smtClean="0">
                <a:solidFill>
                  <a:srgbClr val="1A7784"/>
                </a:solidFill>
                <a:latin typeface="Times New Roman" panose="02020603050405020304" pitchFamily="18" charset="0"/>
                <a:cs typeface="Times New Roman" panose="02020603050405020304" pitchFamily="18" charset="0"/>
              </a:rPr>
              <a:t>,</a:t>
            </a:r>
            <a:r>
              <a:rPr lang="en-US" sz="2800" b="1" smtClean="0">
                <a:solidFill>
                  <a:srgbClr val="1A7784"/>
                </a:solidFill>
                <a:latin typeface="+mj-lt"/>
              </a:rPr>
              <a:t> </a:t>
            </a:r>
            <a:r>
              <a:rPr lang="en-US" sz="2800" b="1" smtClean="0">
                <a:solidFill>
                  <a:srgbClr val="1A7784"/>
                </a:solidFill>
                <a:latin typeface="Times New Roman" panose="02020603050405020304" pitchFamily="18" charset="0"/>
                <a:cs typeface="Times New Roman" panose="02020603050405020304" pitchFamily="18" charset="0"/>
              </a:rPr>
              <a:t>cao khoảng bốn mét</a:t>
            </a:r>
            <a:r>
              <a:rPr lang="en-US" sz="2800" b="1" smtClean="0">
                <a:solidFill>
                  <a:srgbClr val="1A7784"/>
                </a:solidFill>
                <a:latin typeface="+mj-lt"/>
              </a:rPr>
              <a:t>. </a:t>
            </a:r>
            <a:r>
              <a:rPr lang="vi-VN" sz="2800" b="1" smtClean="0">
                <a:solidFill>
                  <a:srgbClr val="1A7784"/>
                </a:solidFill>
                <a:latin typeface="+mj-lt"/>
              </a:rPr>
              <a:t>Thân </a:t>
            </a:r>
            <a:r>
              <a:rPr lang="vi-VN" sz="2800" b="1">
                <a:solidFill>
                  <a:srgbClr val="1A7784"/>
                </a:solidFill>
                <a:latin typeface="+mj-lt"/>
              </a:rPr>
              <a:t>cây to như cột nhà, sần sùi và thô ráp. Từ thân, cây mọc ra rất nhiều cành và nhánh. Chúng mọc đan xen vào nhau, tạo thành cái vòm lá lớn. Lá xoài to và dài, mỏng hơn so với lá ổi. Mặt trên của lá trơn bóng, màu xanh sẫm. Lúc còn non thì lá xoài có màu nâu đồng, rất thơm. Mỗi khi đến vụ, cây xoài cho </a:t>
            </a:r>
            <a:r>
              <a:rPr lang="en-US" sz="2800" b="1" smtClean="0">
                <a:solidFill>
                  <a:srgbClr val="1A7784"/>
                </a:solidFill>
                <a:latin typeface="Times New Roman" panose="02020603050405020304" pitchFamily="18" charset="0"/>
                <a:cs typeface="Times New Roman" panose="02020603050405020304" pitchFamily="18" charset="0"/>
              </a:rPr>
              <a:t>rất</a:t>
            </a:r>
            <a:r>
              <a:rPr lang="en-US" sz="2800" b="1" smtClean="0">
                <a:solidFill>
                  <a:srgbClr val="1A7784"/>
                </a:solidFill>
                <a:latin typeface="+mj-lt"/>
              </a:rPr>
              <a:t> </a:t>
            </a:r>
            <a:r>
              <a:rPr lang="vi-VN" sz="2800" b="1" smtClean="0">
                <a:solidFill>
                  <a:srgbClr val="1A7784"/>
                </a:solidFill>
                <a:latin typeface="+mj-lt"/>
              </a:rPr>
              <a:t>nhiều trái. </a:t>
            </a:r>
            <a:endParaRPr lang="en-US" sz="2800" b="1">
              <a:solidFill>
                <a:srgbClr val="1A7784"/>
              </a:solidFill>
              <a:latin typeface="+mj-lt"/>
            </a:endParaRPr>
          </a:p>
        </p:txBody>
      </p:sp>
      <p:sp>
        <p:nvSpPr>
          <p:cNvPr id="4" name="Rectangle 3"/>
          <p:cNvSpPr/>
          <p:nvPr/>
        </p:nvSpPr>
        <p:spPr>
          <a:xfrm>
            <a:off x="1115028" y="557336"/>
            <a:ext cx="7068273" cy="1200329"/>
          </a:xfrm>
          <a:prstGeom prst="rect">
            <a:avLst/>
          </a:prstGeom>
        </p:spPr>
        <p:txBody>
          <a:bodyPr wrap="square">
            <a:spAutoFit/>
          </a:bodyPr>
          <a:lstStyle/>
          <a:p>
            <a:pPr algn="ctr"/>
            <a:r>
              <a:rPr lang="en-US" sz="3600" b="1" smtClean="0">
                <a:solidFill>
                  <a:srgbClr val="8F4934"/>
                </a:solidFill>
                <a:latin typeface="Times New Roman" panose="02020603050405020304" pitchFamily="18" charset="0"/>
                <a:cs typeface="Times New Roman" panose="02020603050405020304" pitchFamily="18" charset="0"/>
              </a:rPr>
              <a:t>Ví dụ về đoạn văn trong phần </a:t>
            </a:r>
            <a:br>
              <a:rPr lang="en-US" sz="3600" b="1" smtClean="0">
                <a:solidFill>
                  <a:srgbClr val="8F4934"/>
                </a:solidFill>
                <a:latin typeface="Times New Roman" panose="02020603050405020304" pitchFamily="18" charset="0"/>
                <a:cs typeface="Times New Roman" panose="02020603050405020304" pitchFamily="18" charset="0"/>
              </a:rPr>
            </a:br>
            <a:r>
              <a:rPr lang="en-US" sz="3600" b="1" smtClean="0">
                <a:solidFill>
                  <a:srgbClr val="8F4934"/>
                </a:solidFill>
                <a:latin typeface="Times New Roman" panose="02020603050405020304" pitchFamily="18" charset="0"/>
                <a:cs typeface="Times New Roman" panose="02020603050405020304" pitchFamily="18" charset="0"/>
              </a:rPr>
              <a:t>thân bài tả cây xoài:</a:t>
            </a:r>
            <a:endParaRPr lang="en-US" sz="3600" b="1">
              <a:solidFill>
                <a:srgbClr val="8F493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767423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30000" fill="hold" grpId="0" nodeType="clickEffect" p14:presetBounceEnd="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6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accel="30000" fill="hold" grpId="0" nodeType="clickEffect" p14:presetBounceEnd="6000">
                                      <p:stCondLst>
                                        <p:cond delay="0"/>
                                      </p:stCondLst>
                                      <p:iterate type="wd">
                                        <p:tmPct val="10000"/>
                                      </p:iterate>
                                      <p:childTnLst>
                                        <p:set>
                                          <p:cBhvr>
                                            <p:cTn id="12" dur="1" fill="hold">
                                              <p:stCondLst>
                                                <p:cond delay="0"/>
                                              </p:stCondLst>
                                            </p:cTn>
                                            <p:tgtEl>
                                              <p:spTgt spid="3"/>
                                            </p:tgtEl>
                                            <p:attrNameLst>
                                              <p:attrName>style.visibility</p:attrName>
                                            </p:attrNameLst>
                                          </p:cBhvr>
                                          <p:to>
                                            <p:strVal val="visible"/>
                                          </p:to>
                                        </p:set>
                                        <p:anim calcmode="lin" valueType="num" p14:bounceEnd="6000">
                                          <p:cBhvr additive="base">
                                            <p:cTn id="13" dur="500" fill="hold"/>
                                            <p:tgtEl>
                                              <p:spTgt spid="3"/>
                                            </p:tgtEl>
                                            <p:attrNameLst>
                                              <p:attrName>ppt_x</p:attrName>
                                            </p:attrNameLst>
                                          </p:cBhvr>
                                          <p:tavLst>
                                            <p:tav tm="0">
                                              <p:val>
                                                <p:strVal val="0-#ppt_w/2"/>
                                              </p:val>
                                            </p:tav>
                                            <p:tav tm="100000">
                                              <p:val>
                                                <p:strVal val="#ppt_x"/>
                                              </p:val>
                                            </p:tav>
                                          </p:tavLst>
                                        </p:anim>
                                        <p:anim calcmode="lin" valueType="num" p14:bounceEnd="6000">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3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accel="30000" fill="hold" grpId="0" nodeType="clickEffect">
                                      <p:stCondLst>
                                        <p:cond delay="0"/>
                                      </p:stCondLst>
                                      <p:iterate type="wd">
                                        <p:tmPct val="1000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3" name="Rectangle 2"/>
          <p:cNvSpPr/>
          <p:nvPr/>
        </p:nvSpPr>
        <p:spPr>
          <a:xfrm>
            <a:off x="814086" y="1868929"/>
            <a:ext cx="7369215" cy="4154984"/>
          </a:xfrm>
          <a:prstGeom prst="rect">
            <a:avLst/>
          </a:prstGeom>
        </p:spPr>
        <p:txBody>
          <a:bodyPr wrap="square">
            <a:spAutoFit/>
          </a:bodyPr>
          <a:lstStyle/>
          <a:p>
            <a:pPr algn="just"/>
            <a:r>
              <a:rPr lang="en-US" sz="2400" b="1" smtClean="0">
                <a:solidFill>
                  <a:srgbClr val="1A7784"/>
                </a:solidFill>
                <a:latin typeface="+mj-lt"/>
              </a:rPr>
              <a:t>	</a:t>
            </a:r>
            <a:r>
              <a:rPr lang="vi-VN" sz="2400" b="1" smtClean="0">
                <a:solidFill>
                  <a:srgbClr val="1A7784"/>
                </a:solidFill>
                <a:latin typeface="+mj-lt"/>
              </a:rPr>
              <a:t>Cây </a:t>
            </a:r>
            <a:r>
              <a:rPr lang="vi-VN" sz="2400" b="1">
                <a:solidFill>
                  <a:srgbClr val="1A7784"/>
                </a:solidFill>
                <a:latin typeface="+mj-lt"/>
              </a:rPr>
              <a:t>mít cao </a:t>
            </a:r>
            <a:r>
              <a:rPr lang="vi-VN" sz="2400" b="1">
                <a:solidFill>
                  <a:srgbClr val="1A7784"/>
                </a:solidFill>
                <a:latin typeface="Times New Roman" panose="02020603050405020304" pitchFamily="18" charset="0"/>
                <a:cs typeface="Times New Roman" panose="02020603050405020304" pitchFamily="18" charset="0"/>
              </a:rPr>
              <a:t>gần </a:t>
            </a:r>
            <a:r>
              <a:rPr lang="en-US" sz="2400" b="1" smtClean="0">
                <a:solidFill>
                  <a:srgbClr val="1A7784"/>
                </a:solidFill>
                <a:latin typeface="Times New Roman" panose="02020603050405020304" pitchFamily="18" charset="0"/>
                <a:cs typeface="Times New Roman" panose="02020603050405020304" pitchFamily="18" charset="0"/>
              </a:rPr>
              <a:t>ba mét</a:t>
            </a:r>
            <a:r>
              <a:rPr lang="vi-VN" sz="2400" b="1" smtClean="0">
                <a:solidFill>
                  <a:srgbClr val="1A7784"/>
                </a:solidFill>
                <a:latin typeface="+mj-lt"/>
              </a:rPr>
              <a:t>, </a:t>
            </a:r>
            <a:r>
              <a:rPr lang="vi-VN" sz="2400" b="1">
                <a:solidFill>
                  <a:srgbClr val="1A7784"/>
                </a:solidFill>
                <a:latin typeface="+mj-lt"/>
              </a:rPr>
              <a:t>vòm lá xum xuê, che lên cả một góc mái che của sân. Thân cây to lớn, chắc nịch, nếu chỉ một mình em thì không thể nào ôm xuể. Phía dưới gốc, một vài đoạn rễ trồi lên trên mặt đất, trông giống như những con trăn khổng lồ đang ngụp lặn trong </a:t>
            </a:r>
            <a:r>
              <a:rPr lang="vi-VN" sz="2400" b="1" smtClean="0">
                <a:solidFill>
                  <a:srgbClr val="1A7784"/>
                </a:solidFill>
                <a:latin typeface="+mj-lt"/>
              </a:rPr>
              <a:t>l</a:t>
            </a:r>
            <a:r>
              <a:rPr lang="en-US" sz="2400" b="1" smtClean="0">
                <a:solidFill>
                  <a:srgbClr val="1A7784"/>
                </a:solidFill>
                <a:latin typeface="Times New Roman" panose="02020603050405020304" pitchFamily="18" charset="0"/>
                <a:cs typeface="Times New Roman" panose="02020603050405020304" pitchFamily="18" charset="0"/>
              </a:rPr>
              <a:t>ò</a:t>
            </a:r>
            <a:r>
              <a:rPr lang="vi-VN" sz="2400" b="1" smtClean="0">
                <a:solidFill>
                  <a:srgbClr val="1A7784"/>
                </a:solidFill>
                <a:latin typeface="+mj-lt"/>
              </a:rPr>
              <a:t>ng </a:t>
            </a:r>
            <a:r>
              <a:rPr lang="vi-VN" sz="2400" b="1">
                <a:solidFill>
                  <a:srgbClr val="1A7784"/>
                </a:solidFill>
                <a:latin typeface="+mj-lt"/>
              </a:rPr>
              <a:t>đất. Lớp vỏ trên thân cây rất dày, thô ráp, sần sùi, tạo ra từng rãnh sâu trên bề mặt. </a:t>
            </a:r>
            <a:r>
              <a:rPr lang="vi-VN" sz="2400" b="1" smtClean="0">
                <a:solidFill>
                  <a:srgbClr val="1A7784"/>
                </a:solidFill>
                <a:latin typeface="Times New Roman" panose="02020603050405020304" pitchFamily="18" charset="0"/>
                <a:cs typeface="Times New Roman" panose="02020603050405020304" pitchFamily="18" charset="0"/>
              </a:rPr>
              <a:t>T</a:t>
            </a:r>
            <a:r>
              <a:rPr lang="en-US" sz="2400" b="1" smtClean="0">
                <a:solidFill>
                  <a:srgbClr val="1A7784"/>
                </a:solidFill>
                <a:latin typeface="Times New Roman" panose="02020603050405020304" pitchFamily="18" charset="0"/>
                <a:cs typeface="Times New Roman" panose="02020603050405020304" pitchFamily="18" charset="0"/>
              </a:rPr>
              <a:t>hông t</a:t>
            </a:r>
            <a:r>
              <a:rPr lang="vi-VN" sz="2400" b="1" smtClean="0">
                <a:solidFill>
                  <a:srgbClr val="1A7784"/>
                </a:solidFill>
                <a:latin typeface="Times New Roman" panose="02020603050405020304" pitchFamily="18" charset="0"/>
                <a:cs typeface="Times New Roman" panose="02020603050405020304" pitchFamily="18" charset="0"/>
              </a:rPr>
              <a:t>hường</a:t>
            </a:r>
            <a:r>
              <a:rPr lang="vi-VN" sz="2400" b="1" smtClean="0">
                <a:solidFill>
                  <a:srgbClr val="1A7784"/>
                </a:solidFill>
                <a:latin typeface="+mj-lt"/>
              </a:rPr>
              <a:t> </a:t>
            </a:r>
            <a:r>
              <a:rPr lang="vi-VN" sz="2400" b="1">
                <a:solidFill>
                  <a:srgbClr val="1A7784"/>
                </a:solidFill>
                <a:latin typeface="+mj-lt"/>
              </a:rPr>
              <a:t>lớp vỏ ấy có màu nâu </a:t>
            </a:r>
            <a:r>
              <a:rPr lang="vi-VN" sz="2400" b="1" smtClean="0">
                <a:solidFill>
                  <a:srgbClr val="1A7784"/>
                </a:solidFill>
                <a:latin typeface="+mj-lt"/>
              </a:rPr>
              <a:t>sẫm </a:t>
            </a:r>
            <a:r>
              <a:rPr lang="vi-VN" sz="2400" b="1">
                <a:solidFill>
                  <a:srgbClr val="1A7784"/>
                </a:solidFill>
                <a:latin typeface="+mj-lt"/>
              </a:rPr>
              <a:t>nhưng đôi chỗ có màu xám trắng như bị mốc. Đặc biệt, ở trên thân cây mít còn bò chằng chịt những dây của cây trầu không bà trồng.</a:t>
            </a:r>
            <a:endParaRPr lang="en-US" sz="2400" b="1">
              <a:solidFill>
                <a:srgbClr val="1A7784"/>
              </a:solidFill>
              <a:latin typeface="+mj-lt"/>
            </a:endParaRPr>
          </a:p>
        </p:txBody>
      </p:sp>
      <p:sp>
        <p:nvSpPr>
          <p:cNvPr id="4" name="Rectangle 3"/>
          <p:cNvSpPr/>
          <p:nvPr/>
        </p:nvSpPr>
        <p:spPr>
          <a:xfrm>
            <a:off x="1196051" y="536858"/>
            <a:ext cx="7068273" cy="1200329"/>
          </a:xfrm>
          <a:prstGeom prst="rect">
            <a:avLst/>
          </a:prstGeom>
        </p:spPr>
        <p:txBody>
          <a:bodyPr wrap="square">
            <a:spAutoFit/>
          </a:bodyPr>
          <a:lstStyle/>
          <a:p>
            <a:pPr algn="ctr"/>
            <a:r>
              <a:rPr lang="en-US" sz="3600" b="1" smtClean="0">
                <a:solidFill>
                  <a:srgbClr val="8F4934"/>
                </a:solidFill>
                <a:latin typeface="Times New Roman" panose="02020603050405020304" pitchFamily="18" charset="0"/>
                <a:cs typeface="Times New Roman" panose="02020603050405020304" pitchFamily="18" charset="0"/>
              </a:rPr>
              <a:t>Ví dụ về đoạn văn trong </a:t>
            </a:r>
            <a:br>
              <a:rPr lang="en-US" sz="3600" b="1" smtClean="0">
                <a:solidFill>
                  <a:srgbClr val="8F4934"/>
                </a:solidFill>
                <a:latin typeface="Times New Roman" panose="02020603050405020304" pitchFamily="18" charset="0"/>
                <a:cs typeface="Times New Roman" panose="02020603050405020304" pitchFamily="18" charset="0"/>
              </a:rPr>
            </a:br>
            <a:r>
              <a:rPr lang="en-US" sz="3600" b="1" smtClean="0">
                <a:solidFill>
                  <a:srgbClr val="8F4934"/>
                </a:solidFill>
                <a:latin typeface="Times New Roman" panose="02020603050405020304" pitchFamily="18" charset="0"/>
                <a:cs typeface="Times New Roman" panose="02020603050405020304" pitchFamily="18" charset="0"/>
              </a:rPr>
              <a:t>phần thân bài tả cây mít:</a:t>
            </a:r>
            <a:endParaRPr lang="en-US" sz="3600" b="1">
              <a:solidFill>
                <a:srgbClr val="8F493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209292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30000" fill="hold" grpId="0" nodeType="clickEffect" p14:presetBounceEnd="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
                                          <p:cBhvr additive="base">
                                            <p:cTn id="7" dur="500" fill="hold"/>
                                            <p:tgtEl>
                                              <p:spTgt spid="4"/>
                                            </p:tgtEl>
                                            <p:attrNameLst>
                                              <p:attrName>ppt_x</p:attrName>
                                            </p:attrNameLst>
                                          </p:cBhvr>
                                          <p:tavLst>
                                            <p:tav tm="0">
                                              <p:val>
                                                <p:strVal val="1+#ppt_w/2"/>
                                              </p:val>
                                            </p:tav>
                                            <p:tav tm="100000">
                                              <p:val>
                                                <p:strVal val="#ppt_x"/>
                                              </p:val>
                                            </p:tav>
                                          </p:tavLst>
                                        </p:anim>
                                        <p:anim calcmode="lin" valueType="num" p14:bounceEnd="6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accel="30000" fill="hold" grpId="0" nodeType="clickEffect" p14:presetBounceEnd="6000">
                                      <p:stCondLst>
                                        <p:cond delay="0"/>
                                      </p:stCondLst>
                                      <p:iterate type="wd">
                                        <p:tmPct val="10000"/>
                                      </p:iterate>
                                      <p:childTnLst>
                                        <p:set>
                                          <p:cBhvr>
                                            <p:cTn id="12" dur="1" fill="hold">
                                              <p:stCondLst>
                                                <p:cond delay="0"/>
                                              </p:stCondLst>
                                            </p:cTn>
                                            <p:tgtEl>
                                              <p:spTgt spid="3"/>
                                            </p:tgtEl>
                                            <p:attrNameLst>
                                              <p:attrName>style.visibility</p:attrName>
                                            </p:attrNameLst>
                                          </p:cBhvr>
                                          <p:to>
                                            <p:strVal val="visible"/>
                                          </p:to>
                                        </p:set>
                                        <p:anim calcmode="lin" valueType="num" p14:bounceEnd="6000">
                                          <p:cBhvr additive="base">
                                            <p:cTn id="13" dur="500" fill="hold"/>
                                            <p:tgtEl>
                                              <p:spTgt spid="3"/>
                                            </p:tgtEl>
                                            <p:attrNameLst>
                                              <p:attrName>ppt_x</p:attrName>
                                            </p:attrNameLst>
                                          </p:cBhvr>
                                          <p:tavLst>
                                            <p:tav tm="0">
                                              <p:val>
                                                <p:strVal val="0-#ppt_w/2"/>
                                              </p:val>
                                            </p:tav>
                                            <p:tav tm="100000">
                                              <p:val>
                                                <p:strVal val="#ppt_x"/>
                                              </p:val>
                                            </p:tav>
                                          </p:tavLst>
                                        </p:anim>
                                        <p:anim calcmode="lin" valueType="num" p14:bounceEnd="6000">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3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accel="30000" fill="hold" grpId="0" nodeType="clickEffect">
                                      <p:stCondLst>
                                        <p:cond delay="0"/>
                                      </p:stCondLst>
                                      <p:iterate type="wd">
                                        <p:tmPct val="10000"/>
                                      </p:iterate>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C2C0744-06C4-40E6-8EE8-19257F14FB1B}"/>
              </a:ext>
            </a:extLst>
          </p:cNvPr>
          <p:cNvSpPr txBox="1"/>
          <p:nvPr/>
        </p:nvSpPr>
        <p:spPr>
          <a:xfrm>
            <a:off x="5564443" y="2206367"/>
            <a:ext cx="1313180" cy="1015663"/>
          </a:xfrm>
          <a:prstGeom prst="rect">
            <a:avLst/>
          </a:prstGeom>
          <a:noFill/>
        </p:spPr>
        <p:txBody>
          <a:bodyPr wrap="none" rtlCol="0">
            <a:spAutoFit/>
          </a:bodyPr>
          <a:lstStyle/>
          <a:p>
            <a:r>
              <a:rPr lang="en-US" altLang="zh-CN" sz="6000" smtClean="0">
                <a:solidFill>
                  <a:srgbClr val="637D43"/>
                </a:solidFill>
                <a:latin typeface="思源黑体 CN Medium" panose="020B0600000000000000" pitchFamily="34" charset="-122"/>
                <a:ea typeface="思源黑体 CN Medium" panose="020B0600000000000000" pitchFamily="34" charset="-122"/>
              </a:rPr>
              <a:t>05</a:t>
            </a:r>
            <a:endParaRPr lang="zh-CN" altLang="en-US" sz="6000">
              <a:solidFill>
                <a:srgbClr val="637D43"/>
              </a:solidFill>
              <a:latin typeface="思源黑体 CN Medium" panose="020B0600000000000000" pitchFamily="34" charset="-122"/>
              <a:ea typeface="思源黑体 CN Medium" panose="020B0600000000000000" pitchFamily="34" charset="-122"/>
            </a:endParaRPr>
          </a:p>
        </p:txBody>
      </p:sp>
      <p:sp>
        <p:nvSpPr>
          <p:cNvPr id="6" name="文本框 5">
            <a:extLst>
              <a:ext uri="{FF2B5EF4-FFF2-40B4-BE49-F238E27FC236}">
                <a16:creationId xmlns:a16="http://schemas.microsoft.com/office/drawing/2014/main" id="{9FF9A042-64FE-4FCB-B7CA-81EF810F28D9}"/>
              </a:ext>
            </a:extLst>
          </p:cNvPr>
          <p:cNvSpPr txBox="1"/>
          <p:nvPr/>
        </p:nvSpPr>
        <p:spPr>
          <a:xfrm>
            <a:off x="4799019" y="3361730"/>
            <a:ext cx="2593980" cy="830997"/>
          </a:xfrm>
          <a:prstGeom prst="rect">
            <a:avLst/>
          </a:prstGeom>
          <a:noFill/>
        </p:spPr>
        <p:txBody>
          <a:bodyPr wrap="none" rtlCol="0">
            <a:spAutoFit/>
          </a:bodyPr>
          <a:lstStyle/>
          <a:p>
            <a:pPr algn="ctr"/>
            <a:r>
              <a:rPr lang="en-US" altLang="zh-CN" sz="4800" b="1" smtClean="0">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rPr>
              <a:t>DẶN DÒ</a:t>
            </a:r>
            <a:endParaRPr lang="zh-CN" altLang="en-US" sz="4800" b="1">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val="233765687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C2C0744-06C4-40E6-8EE8-19257F14FB1B}"/>
              </a:ext>
            </a:extLst>
          </p:cNvPr>
          <p:cNvSpPr txBox="1"/>
          <p:nvPr/>
        </p:nvSpPr>
        <p:spPr>
          <a:xfrm>
            <a:off x="5564443" y="2206367"/>
            <a:ext cx="1063112" cy="1015663"/>
          </a:xfrm>
          <a:prstGeom prst="rect">
            <a:avLst/>
          </a:prstGeom>
          <a:noFill/>
        </p:spPr>
        <p:txBody>
          <a:bodyPr wrap="none" rtlCol="0">
            <a:spAutoFit/>
          </a:bodyPr>
          <a:lstStyle/>
          <a:p>
            <a:r>
              <a:rPr lang="en-US" altLang="zh-CN" sz="6000">
                <a:solidFill>
                  <a:srgbClr val="637D43"/>
                </a:solidFill>
                <a:latin typeface="思源黑体 CN Medium" panose="020B0600000000000000" pitchFamily="34" charset="-122"/>
                <a:ea typeface="思源黑体 CN Medium" panose="020B0600000000000000" pitchFamily="34" charset="-122"/>
              </a:rPr>
              <a:t>01</a:t>
            </a:r>
            <a:endParaRPr lang="zh-CN" altLang="en-US" sz="6000">
              <a:solidFill>
                <a:srgbClr val="637D43"/>
              </a:solidFill>
              <a:latin typeface="思源黑体 CN Medium" panose="020B0600000000000000" pitchFamily="34" charset="-122"/>
              <a:ea typeface="思源黑体 CN Medium" panose="020B0600000000000000" pitchFamily="34" charset="-122"/>
            </a:endParaRPr>
          </a:p>
        </p:txBody>
      </p:sp>
      <p:sp>
        <p:nvSpPr>
          <p:cNvPr id="6" name="文本框 5">
            <a:extLst>
              <a:ext uri="{FF2B5EF4-FFF2-40B4-BE49-F238E27FC236}">
                <a16:creationId xmlns:a16="http://schemas.microsoft.com/office/drawing/2014/main" id="{9FF9A042-64FE-4FCB-B7CA-81EF810F28D9}"/>
              </a:ext>
            </a:extLst>
          </p:cNvPr>
          <p:cNvSpPr txBox="1"/>
          <p:nvPr/>
        </p:nvSpPr>
        <p:spPr>
          <a:xfrm>
            <a:off x="4165025" y="3361730"/>
            <a:ext cx="3861955" cy="830997"/>
          </a:xfrm>
          <a:prstGeom prst="rect">
            <a:avLst/>
          </a:prstGeom>
          <a:noFill/>
        </p:spPr>
        <p:txBody>
          <a:bodyPr wrap="none" rtlCol="0">
            <a:spAutoFit/>
          </a:bodyPr>
          <a:lstStyle/>
          <a:p>
            <a:pPr algn="ctr"/>
            <a:r>
              <a:rPr lang="en-US" altLang="zh-CN" sz="4800" b="1" smtClean="0">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rPr>
              <a:t>KHỞI ĐỘNG</a:t>
            </a:r>
            <a:endParaRPr lang="zh-CN" altLang="en-US" sz="4800" b="1">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val="3640497141"/>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9421AEFA-A6B1-44AD-9CA3-8E1ABFE6BC7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1542777" y="773510"/>
            <a:ext cx="2844800" cy="2844800"/>
          </a:xfrm>
          <a:custGeom>
            <a:avLst/>
            <a:gdLst>
              <a:gd name="connsiteX0" fmla="*/ 1422400 w 2844800"/>
              <a:gd name="connsiteY0" fmla="*/ 0 h 2844800"/>
              <a:gd name="connsiteX1" fmla="*/ 2844800 w 2844800"/>
              <a:gd name="connsiteY1" fmla="*/ 1422400 h 2844800"/>
              <a:gd name="connsiteX2" fmla="*/ 1422400 w 2844800"/>
              <a:gd name="connsiteY2" fmla="*/ 2844800 h 2844800"/>
              <a:gd name="connsiteX3" fmla="*/ 0 w 2844800"/>
              <a:gd name="connsiteY3" fmla="*/ 1422400 h 2844800"/>
              <a:gd name="connsiteX4" fmla="*/ 1422400 w 2844800"/>
              <a:gd name="connsiteY4" fmla="*/ 0 h 2844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800" h="2844800">
                <a:moveTo>
                  <a:pt x="1422400" y="0"/>
                </a:moveTo>
                <a:cubicBezTo>
                  <a:pt x="2207970" y="0"/>
                  <a:pt x="2844800" y="636830"/>
                  <a:pt x="2844800" y="1422400"/>
                </a:cubicBezTo>
                <a:cubicBezTo>
                  <a:pt x="2844800" y="2207970"/>
                  <a:pt x="2207970" y="2844800"/>
                  <a:pt x="1422400" y="2844800"/>
                </a:cubicBezTo>
                <a:cubicBezTo>
                  <a:pt x="636830" y="2844800"/>
                  <a:pt x="0" y="2207970"/>
                  <a:pt x="0" y="1422400"/>
                </a:cubicBezTo>
                <a:cubicBezTo>
                  <a:pt x="0" y="636830"/>
                  <a:pt x="636830" y="0"/>
                  <a:pt x="1422400" y="0"/>
                </a:cubicBezTo>
                <a:close/>
              </a:path>
            </a:pathLst>
          </a:custGeom>
        </p:spPr>
      </p:pic>
      <p:pic>
        <p:nvPicPr>
          <p:cNvPr id="13" name="图片 2">
            <a:extLst>
              <a:ext uri="{FF2B5EF4-FFF2-40B4-BE49-F238E27FC236}">
                <a16:creationId xmlns:a16="http://schemas.microsoft.com/office/drawing/2014/main" id="{0B75E3AE-AD39-4506-B46D-FC6F1AA437C6}"/>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038180" y="489030"/>
            <a:ext cx="3413760" cy="3413760"/>
          </a:xfrm>
          <a:prstGeom prst="rect">
            <a:avLst/>
          </a:prstGeom>
        </p:spPr>
      </p:pic>
      <p:sp>
        <p:nvSpPr>
          <p:cNvPr id="16" name="Rectangle 15"/>
          <p:cNvSpPr/>
          <p:nvPr/>
        </p:nvSpPr>
        <p:spPr>
          <a:xfrm>
            <a:off x="853440" y="3902790"/>
            <a:ext cx="7068273" cy="1754326"/>
          </a:xfrm>
          <a:prstGeom prst="rect">
            <a:avLst/>
          </a:prstGeom>
        </p:spPr>
        <p:txBody>
          <a:bodyPr wrap="square">
            <a:spAutoFit/>
          </a:bodyPr>
          <a:lstStyle/>
          <a:p>
            <a:pPr marL="571500" indent="-571500">
              <a:buFont typeface="Arial" panose="020B0604020202020204" pitchFamily="34" charset="0"/>
              <a:buChar char="•"/>
            </a:pPr>
            <a:r>
              <a:rPr lang="en-US" sz="3600" b="1" smtClean="0">
                <a:solidFill>
                  <a:srgbClr val="8F4934"/>
                </a:solidFill>
                <a:latin typeface="Times New Roman" panose="02020603050405020304" pitchFamily="18" charset="0"/>
                <a:cs typeface="Times New Roman" panose="02020603050405020304" pitchFamily="18" charset="0"/>
              </a:rPr>
              <a:t>Xem lại bài.</a:t>
            </a:r>
          </a:p>
          <a:p>
            <a:pPr marL="571500" indent="-571500">
              <a:buFont typeface="Arial" panose="020B0604020202020204" pitchFamily="34" charset="0"/>
              <a:buChar char="•"/>
            </a:pPr>
            <a:r>
              <a:rPr lang="en-US" sz="3600" b="1" smtClean="0">
                <a:solidFill>
                  <a:srgbClr val="8F4934"/>
                </a:solidFill>
                <a:latin typeface="Times New Roman" panose="02020603050405020304" pitchFamily="18" charset="0"/>
                <a:cs typeface="Times New Roman" panose="02020603050405020304" pitchFamily="18" charset="0"/>
              </a:rPr>
              <a:t>Luyện tập viết đoạn văn</a:t>
            </a:r>
            <a:br>
              <a:rPr lang="en-US" sz="3600" b="1" smtClean="0">
                <a:solidFill>
                  <a:srgbClr val="8F4934"/>
                </a:solidFill>
                <a:latin typeface="Times New Roman" panose="02020603050405020304" pitchFamily="18" charset="0"/>
                <a:cs typeface="Times New Roman" panose="02020603050405020304" pitchFamily="18" charset="0"/>
              </a:rPr>
            </a:br>
            <a:r>
              <a:rPr lang="en-US" sz="3600" b="1" smtClean="0">
                <a:solidFill>
                  <a:srgbClr val="8F4934"/>
                </a:solidFill>
                <a:latin typeface="Times New Roman" panose="02020603050405020304" pitchFamily="18" charset="0"/>
                <a:cs typeface="Times New Roman" panose="02020603050405020304" pitchFamily="18" charset="0"/>
              </a:rPr>
              <a:t>miêu tả cây cối.</a:t>
            </a:r>
            <a:endParaRPr lang="en-US" sz="3600" b="1">
              <a:solidFill>
                <a:srgbClr val="8F4934"/>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7038180" y="3962785"/>
            <a:ext cx="7068273" cy="646331"/>
          </a:xfrm>
          <a:prstGeom prst="rect">
            <a:avLst/>
          </a:prstGeom>
        </p:spPr>
        <p:txBody>
          <a:bodyPr wrap="square">
            <a:spAutoFit/>
          </a:bodyPr>
          <a:lstStyle/>
          <a:p>
            <a:pPr marL="571500" indent="-571500">
              <a:buFont typeface="Arial" panose="020B0604020202020204" pitchFamily="34" charset="0"/>
              <a:buChar char="•"/>
            </a:pPr>
            <a:r>
              <a:rPr lang="en-US" sz="3600" b="1" smtClean="0">
                <a:solidFill>
                  <a:srgbClr val="8F4934"/>
                </a:solidFill>
                <a:latin typeface="Times New Roman" panose="02020603050405020304" pitchFamily="18" charset="0"/>
                <a:cs typeface="Times New Roman" panose="02020603050405020304" pitchFamily="18" charset="0"/>
              </a:rPr>
              <a:t>Chuẩn bị bài sau.</a:t>
            </a:r>
            <a:endParaRPr lang="en-US" sz="3600" b="1">
              <a:solidFill>
                <a:srgbClr val="8F493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209852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accel="30000" fill="hold" grpId="0" nodeType="afterEffect" p14:presetBounceEnd="6000">
                                      <p:stCondLst>
                                        <p:cond delay="0"/>
                                      </p:stCondLst>
                                      <p:iterate type="wd">
                                        <p:tmPct val="10000"/>
                                      </p:iterate>
                                      <p:childTnLst>
                                        <p:set>
                                          <p:cBhvr>
                                            <p:cTn id="12" dur="1" fill="hold">
                                              <p:stCondLst>
                                                <p:cond delay="0"/>
                                              </p:stCondLst>
                                            </p:cTn>
                                            <p:tgtEl>
                                              <p:spTgt spid="16"/>
                                            </p:tgtEl>
                                            <p:attrNameLst>
                                              <p:attrName>style.visibility</p:attrName>
                                            </p:attrNameLst>
                                          </p:cBhvr>
                                          <p:to>
                                            <p:strVal val="visible"/>
                                          </p:to>
                                        </p:set>
                                        <p:anim calcmode="lin" valueType="num" p14:bounceEnd="6000">
                                          <p:cBhvr additive="base">
                                            <p:cTn id="13" dur="500" fill="hold"/>
                                            <p:tgtEl>
                                              <p:spTgt spid="16"/>
                                            </p:tgtEl>
                                            <p:attrNameLst>
                                              <p:attrName>ppt_x</p:attrName>
                                            </p:attrNameLst>
                                          </p:cBhvr>
                                          <p:tavLst>
                                            <p:tav tm="0">
                                              <p:val>
                                                <p:strVal val="1+#ppt_w/2"/>
                                              </p:val>
                                            </p:tav>
                                            <p:tav tm="100000">
                                              <p:val>
                                                <p:strVal val="#ppt_x"/>
                                              </p:val>
                                            </p:tav>
                                          </p:tavLst>
                                        </p:anim>
                                        <p:anim calcmode="lin" valueType="num" p14:bounceEnd="6000">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par>
                              <p:cTn id="15" fill="hold">
                                <p:stCondLst>
                                  <p:cond delay="165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2150"/>
                                </p:stCondLst>
                                <p:childTnLst>
                                  <p:par>
                                    <p:cTn id="22" presetID="2" presetClass="entr" presetSubtype="2" accel="30000" fill="hold" grpId="0" nodeType="afterEffect" p14:presetBounceEnd="6000">
                                      <p:stCondLst>
                                        <p:cond delay="0"/>
                                      </p:stCondLst>
                                      <p:iterate type="wd">
                                        <p:tmPct val="10000"/>
                                      </p:iterate>
                                      <p:childTnLst>
                                        <p:set>
                                          <p:cBhvr>
                                            <p:cTn id="23" dur="1" fill="hold">
                                              <p:stCondLst>
                                                <p:cond delay="0"/>
                                              </p:stCondLst>
                                            </p:cTn>
                                            <p:tgtEl>
                                              <p:spTgt spid="19"/>
                                            </p:tgtEl>
                                            <p:attrNameLst>
                                              <p:attrName>style.visibility</p:attrName>
                                            </p:attrNameLst>
                                          </p:cBhvr>
                                          <p:to>
                                            <p:strVal val="visible"/>
                                          </p:to>
                                        </p:set>
                                        <p:anim calcmode="lin" valueType="num" p14:bounceEnd="6000">
                                          <p:cBhvr additive="base">
                                            <p:cTn id="24" dur="500" fill="hold"/>
                                            <p:tgtEl>
                                              <p:spTgt spid="19"/>
                                            </p:tgtEl>
                                            <p:attrNameLst>
                                              <p:attrName>ppt_x</p:attrName>
                                            </p:attrNameLst>
                                          </p:cBhvr>
                                          <p:tavLst>
                                            <p:tav tm="0">
                                              <p:val>
                                                <p:strVal val="1+#ppt_w/2"/>
                                              </p:val>
                                            </p:tav>
                                            <p:tav tm="100000">
                                              <p:val>
                                                <p:strVal val="#ppt_x"/>
                                              </p:val>
                                            </p:tav>
                                          </p:tavLst>
                                        </p:anim>
                                        <p:anim calcmode="lin" valueType="num" p14:bounceEnd="6000">
                                          <p:cBhvr additive="base">
                                            <p:cTn id="25"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 presetClass="entr" presetSubtype="2" accel="30000" fill="hold" grpId="0" nodeType="afterEffect">
                                      <p:stCondLst>
                                        <p:cond delay="0"/>
                                      </p:stCondLst>
                                      <p:iterate type="wd">
                                        <p:tmPct val="10000"/>
                                      </p:iterate>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par>
                              <p:cTn id="15" fill="hold">
                                <p:stCondLst>
                                  <p:cond delay="1650"/>
                                </p:stCondLst>
                                <p:childTnLst>
                                  <p:par>
                                    <p:cTn id="16" presetID="42" presetClass="entr" presetSubtype="0"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anim calcmode="lin" valueType="num">
                                          <p:cBhvr>
                                            <p:cTn id="19" dur="500" fill="hold"/>
                                            <p:tgtEl>
                                              <p:spTgt spid="13"/>
                                            </p:tgtEl>
                                            <p:attrNameLst>
                                              <p:attrName>ppt_x</p:attrName>
                                            </p:attrNameLst>
                                          </p:cBhvr>
                                          <p:tavLst>
                                            <p:tav tm="0">
                                              <p:val>
                                                <p:strVal val="#ppt_x"/>
                                              </p:val>
                                            </p:tav>
                                            <p:tav tm="100000">
                                              <p:val>
                                                <p:strVal val="#ppt_x"/>
                                              </p:val>
                                            </p:tav>
                                          </p:tavLst>
                                        </p:anim>
                                        <p:anim calcmode="lin" valueType="num">
                                          <p:cBhvr>
                                            <p:cTn id="20" dur="500" fill="hold"/>
                                            <p:tgtEl>
                                              <p:spTgt spid="13"/>
                                            </p:tgtEl>
                                            <p:attrNameLst>
                                              <p:attrName>ppt_y</p:attrName>
                                            </p:attrNameLst>
                                          </p:cBhvr>
                                          <p:tavLst>
                                            <p:tav tm="0">
                                              <p:val>
                                                <p:strVal val="#ppt_y+.1"/>
                                              </p:val>
                                            </p:tav>
                                            <p:tav tm="100000">
                                              <p:val>
                                                <p:strVal val="#ppt_y"/>
                                              </p:val>
                                            </p:tav>
                                          </p:tavLst>
                                        </p:anim>
                                      </p:childTnLst>
                                    </p:cTn>
                                  </p:par>
                                </p:childTnLst>
                              </p:cTn>
                            </p:par>
                            <p:par>
                              <p:cTn id="21" fill="hold">
                                <p:stCondLst>
                                  <p:cond delay="2150"/>
                                </p:stCondLst>
                                <p:childTnLst>
                                  <p:par>
                                    <p:cTn id="22" presetID="2" presetClass="entr" presetSubtype="2" accel="30000" fill="hold" grpId="0" nodeType="afterEffect">
                                      <p:stCondLst>
                                        <p:cond delay="0"/>
                                      </p:stCondLst>
                                      <p:iterate type="wd">
                                        <p:tmPct val="10000"/>
                                      </p:iterate>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1+#ppt_w/2"/>
                                              </p:val>
                                            </p:tav>
                                            <p:tav tm="100000">
                                              <p:val>
                                                <p:strVal val="#ppt_x"/>
                                              </p:val>
                                            </p:tav>
                                          </p:tavLst>
                                        </p:anim>
                                        <p:anim calcmode="lin" valueType="num">
                                          <p:cBhvr additive="base">
                                            <p:cTn id="25"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614" y="0"/>
            <a:ext cx="11604982" cy="5533044"/>
          </a:xfrm>
          <a:prstGeom prst="rect">
            <a:avLst/>
          </a:prstGeom>
        </p:spPr>
      </p:pic>
    </p:spTree>
    <p:extLst>
      <p:ext uri="{BB962C8B-B14F-4D97-AF65-F5344CB8AC3E}">
        <p14:creationId xmlns:p14="http://schemas.microsoft.com/office/powerpoint/2010/main" val="33543692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 y="3865156"/>
            <a:ext cx="8244840" cy="2062103"/>
          </a:xfrm>
          <a:prstGeom prst="rect">
            <a:avLst/>
          </a:prstGeom>
        </p:spPr>
        <p:txBody>
          <a:bodyPr wrap="square">
            <a:spAutoFit/>
          </a:bodyPr>
          <a:lstStyle/>
          <a:p>
            <a:pPr algn="ctr"/>
            <a:r>
              <a:rPr lang="vi-VN" sz="3200" b="1">
                <a:solidFill>
                  <a:srgbClr val="495273"/>
                </a:solidFill>
                <a:latin typeface="+mj-lt"/>
              </a:rPr>
              <a:t>Cây gì áo </a:t>
            </a:r>
            <a:r>
              <a:rPr lang="vi-VN" sz="3200" b="1" smtClean="0">
                <a:solidFill>
                  <a:srgbClr val="495273"/>
                </a:solidFill>
                <a:latin typeface="+mj-lt"/>
              </a:rPr>
              <a:t>kép, </a:t>
            </a:r>
            <a:r>
              <a:rPr lang="vi-VN" sz="3200" b="1">
                <a:solidFill>
                  <a:srgbClr val="495273"/>
                </a:solidFill>
                <a:latin typeface="+mj-lt"/>
              </a:rPr>
              <a:t>áo đơn</a:t>
            </a:r>
          </a:p>
          <a:p>
            <a:pPr algn="ctr"/>
            <a:r>
              <a:rPr lang="vi-VN" sz="3200" b="1">
                <a:solidFill>
                  <a:srgbClr val="495273"/>
                </a:solidFill>
                <a:latin typeface="+mj-lt"/>
              </a:rPr>
              <a:t>Lá như những cánh buồm con xanh rờn</a:t>
            </a:r>
          </a:p>
          <a:p>
            <a:pPr algn="ctr"/>
            <a:r>
              <a:rPr lang="vi-VN" sz="3200" b="1">
                <a:solidFill>
                  <a:srgbClr val="495273"/>
                </a:solidFill>
                <a:latin typeface="+mj-lt"/>
              </a:rPr>
              <a:t>Hoa thì chon chót màu son</a:t>
            </a:r>
          </a:p>
          <a:p>
            <a:pPr algn="ctr"/>
            <a:r>
              <a:rPr lang="vi-VN" sz="3200" b="1">
                <a:solidFill>
                  <a:srgbClr val="495273"/>
                </a:solidFill>
                <a:latin typeface="+mj-lt"/>
              </a:rPr>
              <a:t>Trái thì trăm ngón tay thon xếp hàng ?</a:t>
            </a:r>
            <a:endParaRPr lang="en-US" sz="3200" b="1">
              <a:solidFill>
                <a:srgbClr val="495273"/>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930" y="789326"/>
            <a:ext cx="8815580" cy="2444708"/>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77200" y="2904383"/>
            <a:ext cx="3730762" cy="3730762"/>
          </a:xfrm>
          <a:prstGeom prst="rect">
            <a:avLst/>
          </a:prstGeom>
        </p:spPr>
      </p:pic>
      <p:sp>
        <p:nvSpPr>
          <p:cNvPr id="6" name="Rectangle 5"/>
          <p:cNvSpPr/>
          <p:nvPr/>
        </p:nvSpPr>
        <p:spPr>
          <a:xfrm>
            <a:off x="8499350" y="5927259"/>
            <a:ext cx="2767579" cy="707886"/>
          </a:xfrm>
          <a:prstGeom prst="rect">
            <a:avLst/>
          </a:prstGeom>
        </p:spPr>
        <p:txBody>
          <a:bodyPr wrap="square">
            <a:spAutoFit/>
          </a:bodyPr>
          <a:lstStyle/>
          <a:p>
            <a:pPr algn="ctr"/>
            <a:r>
              <a:rPr lang="en-US" sz="4000" b="1" smtClean="0">
                <a:solidFill>
                  <a:srgbClr val="FE8E13"/>
                </a:solidFill>
                <a:latin typeface="Times New Roman" panose="02020603050405020304" pitchFamily="18" charset="0"/>
                <a:cs typeface="Times New Roman" panose="02020603050405020304" pitchFamily="18" charset="0"/>
              </a:rPr>
              <a:t>Cây chuối</a:t>
            </a:r>
            <a:endParaRPr lang="en-US" sz="4000" b="1">
              <a:solidFill>
                <a:srgbClr val="FE8E1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832311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14:presetBounceEnd="44000">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14:bounceEnd="44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70000" fill="hold" grpId="0" nodeType="clickEffect" p14:presetBounceEnd="44000">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14:bounceEnd="44000">
                                          <p:cBhvr additive="base">
                                            <p:cTn id="13" dur="500" fill="hold"/>
                                            <p:tgtEl>
                                              <p:spTgt spid="6"/>
                                            </p:tgtEl>
                                            <p:attrNameLst>
                                              <p:attrName>ppt_x</p:attrName>
                                            </p:attrNameLst>
                                          </p:cBhvr>
                                          <p:tavLst>
                                            <p:tav tm="0">
                                              <p:val>
                                                <p:strVal val="#ppt_x"/>
                                              </p:val>
                                            </p:tav>
                                            <p:tav tm="100000">
                                              <p:val>
                                                <p:strVal val="#ppt_x"/>
                                              </p:val>
                                            </p:tav>
                                          </p:tavLst>
                                        </p:anim>
                                        <p:anim calcmode="lin" valueType="num" p14:bounceEnd="44000">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70000" fill="hold" grpId="0" nodeType="clickEffect">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 y="3865156"/>
            <a:ext cx="8244840" cy="2062103"/>
          </a:xfrm>
          <a:prstGeom prst="rect">
            <a:avLst/>
          </a:prstGeom>
        </p:spPr>
        <p:txBody>
          <a:bodyPr wrap="square">
            <a:spAutoFit/>
          </a:bodyPr>
          <a:lstStyle/>
          <a:p>
            <a:pPr algn="ctr"/>
            <a:r>
              <a:rPr lang="vi-VN" sz="3200" b="1">
                <a:solidFill>
                  <a:srgbClr val="495273"/>
                </a:solidFill>
                <a:latin typeface="+mj-lt"/>
              </a:rPr>
              <a:t>Cây gì ôm ấp làng ta</a:t>
            </a:r>
          </a:p>
          <a:p>
            <a:pPr algn="ctr"/>
            <a:r>
              <a:rPr lang="vi-VN" sz="3200" b="1">
                <a:solidFill>
                  <a:srgbClr val="495273"/>
                </a:solidFill>
                <a:latin typeface="+mj-lt"/>
              </a:rPr>
              <a:t>Thân từng đốt , lá reo ca bốn mùa</a:t>
            </a:r>
          </a:p>
          <a:p>
            <a:pPr algn="ctr"/>
            <a:r>
              <a:rPr lang="vi-VN" sz="3200" b="1">
                <a:solidFill>
                  <a:srgbClr val="495273"/>
                </a:solidFill>
                <a:latin typeface="+mj-lt"/>
              </a:rPr>
              <a:t>Gội muôn </a:t>
            </a:r>
            <a:r>
              <a:rPr lang="vi-VN" sz="3200" b="1" smtClean="0">
                <a:solidFill>
                  <a:srgbClr val="495273"/>
                </a:solidFill>
                <a:latin typeface="+mj-lt"/>
              </a:rPr>
              <a:t>nắng, </a:t>
            </a:r>
            <a:r>
              <a:rPr lang="vi-VN" sz="3200" b="1">
                <a:solidFill>
                  <a:srgbClr val="495273"/>
                </a:solidFill>
                <a:latin typeface="+mj-lt"/>
              </a:rPr>
              <a:t>tắm ngàn mưa</a:t>
            </a:r>
          </a:p>
          <a:p>
            <a:pPr algn="ctr"/>
            <a:r>
              <a:rPr lang="vi-VN" sz="3200" b="1">
                <a:solidFill>
                  <a:srgbClr val="495273"/>
                </a:solidFill>
                <a:latin typeface="+mj-lt"/>
              </a:rPr>
              <a:t>Măng như cây bút viết thơ lên </a:t>
            </a:r>
            <a:r>
              <a:rPr lang="vi-VN" sz="3200" b="1" smtClean="0">
                <a:solidFill>
                  <a:srgbClr val="495273"/>
                </a:solidFill>
                <a:latin typeface="+mj-lt"/>
              </a:rPr>
              <a:t>trời?</a:t>
            </a:r>
            <a:endParaRPr lang="en-US" sz="3200" b="1">
              <a:solidFill>
                <a:srgbClr val="495273"/>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930" y="789326"/>
            <a:ext cx="8815580" cy="2444708"/>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651676" y="3152030"/>
            <a:ext cx="3540324" cy="3540324"/>
          </a:xfrm>
          <a:prstGeom prst="rect">
            <a:avLst/>
          </a:prstGeom>
        </p:spPr>
      </p:pic>
      <p:sp>
        <p:nvSpPr>
          <p:cNvPr id="6" name="Rectangle 5"/>
          <p:cNvSpPr/>
          <p:nvPr/>
        </p:nvSpPr>
        <p:spPr>
          <a:xfrm>
            <a:off x="7402070" y="5971878"/>
            <a:ext cx="2767579" cy="707886"/>
          </a:xfrm>
          <a:prstGeom prst="rect">
            <a:avLst/>
          </a:prstGeom>
        </p:spPr>
        <p:txBody>
          <a:bodyPr wrap="square">
            <a:spAutoFit/>
          </a:bodyPr>
          <a:lstStyle/>
          <a:p>
            <a:pPr algn="ctr"/>
            <a:r>
              <a:rPr lang="en-US" sz="4000" b="1" smtClean="0">
                <a:solidFill>
                  <a:srgbClr val="FE8E13"/>
                </a:solidFill>
                <a:latin typeface="Times New Roman" panose="02020603050405020304" pitchFamily="18" charset="0"/>
                <a:cs typeface="Times New Roman" panose="02020603050405020304" pitchFamily="18" charset="0"/>
              </a:rPr>
              <a:t>Cây tre</a:t>
            </a:r>
            <a:endParaRPr lang="en-US" sz="4000" b="1">
              <a:solidFill>
                <a:srgbClr val="FE8E1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3376413"/>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14:presetBounceEnd="44000">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14:bounceEnd="44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70000" fill="hold" grpId="0" nodeType="clickEffect" p14:presetBounceEnd="44000">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14:bounceEnd="44000">
                                          <p:cBhvr additive="base">
                                            <p:cTn id="13" dur="500" fill="hold"/>
                                            <p:tgtEl>
                                              <p:spTgt spid="6"/>
                                            </p:tgtEl>
                                            <p:attrNameLst>
                                              <p:attrName>ppt_x</p:attrName>
                                            </p:attrNameLst>
                                          </p:cBhvr>
                                          <p:tavLst>
                                            <p:tav tm="0">
                                              <p:val>
                                                <p:strVal val="#ppt_x"/>
                                              </p:val>
                                            </p:tav>
                                            <p:tav tm="100000">
                                              <p:val>
                                                <p:strVal val="#ppt_x"/>
                                              </p:val>
                                            </p:tav>
                                          </p:tavLst>
                                        </p:anim>
                                        <p:anim calcmode="lin" valueType="num" p14:bounceEnd="44000">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70000" fill="hold" grpId="0" nodeType="clickEffect">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7640" y="3865156"/>
            <a:ext cx="8244840" cy="1077218"/>
          </a:xfrm>
          <a:prstGeom prst="rect">
            <a:avLst/>
          </a:prstGeom>
        </p:spPr>
        <p:txBody>
          <a:bodyPr wrap="square">
            <a:spAutoFit/>
          </a:bodyPr>
          <a:lstStyle/>
          <a:p>
            <a:pPr algn="ctr"/>
            <a:r>
              <a:rPr lang="vi-VN" sz="3200" b="1">
                <a:solidFill>
                  <a:srgbClr val="495273"/>
                </a:solidFill>
                <a:latin typeface="+mj-lt"/>
              </a:rPr>
              <a:t>Cây gì quấn quýt vườn nhà</a:t>
            </a:r>
          </a:p>
          <a:p>
            <a:pPr algn="ctr"/>
            <a:r>
              <a:rPr lang="vi-VN" sz="3200" b="1">
                <a:solidFill>
                  <a:srgbClr val="495273"/>
                </a:solidFill>
                <a:latin typeface="+mj-lt"/>
              </a:rPr>
              <a:t>Lá thơm dành tặng riêng bà sớm </a:t>
            </a:r>
            <a:r>
              <a:rPr lang="vi-VN" sz="3200" b="1" smtClean="0">
                <a:solidFill>
                  <a:srgbClr val="495273"/>
                </a:solidFill>
                <a:latin typeface="+mj-lt"/>
              </a:rPr>
              <a:t>hôm?</a:t>
            </a:r>
            <a:endParaRPr lang="en-US" sz="3200" b="1">
              <a:solidFill>
                <a:srgbClr val="495273"/>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930" y="789326"/>
            <a:ext cx="8815580" cy="2444708"/>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41919" y="2808774"/>
            <a:ext cx="4267200" cy="4267200"/>
          </a:xfrm>
          <a:prstGeom prst="rect">
            <a:avLst/>
          </a:prstGeom>
        </p:spPr>
      </p:pic>
      <p:sp>
        <p:nvSpPr>
          <p:cNvPr id="6" name="Rectangle 5"/>
          <p:cNvSpPr/>
          <p:nvPr/>
        </p:nvSpPr>
        <p:spPr>
          <a:xfrm>
            <a:off x="6358130" y="5788998"/>
            <a:ext cx="2767579" cy="707886"/>
          </a:xfrm>
          <a:prstGeom prst="rect">
            <a:avLst/>
          </a:prstGeom>
        </p:spPr>
        <p:txBody>
          <a:bodyPr wrap="square">
            <a:spAutoFit/>
          </a:bodyPr>
          <a:lstStyle/>
          <a:p>
            <a:pPr algn="ctr"/>
            <a:r>
              <a:rPr lang="en-US" sz="4000" b="1" smtClean="0">
                <a:solidFill>
                  <a:srgbClr val="FE8E13"/>
                </a:solidFill>
                <a:latin typeface="Times New Roman" panose="02020603050405020304" pitchFamily="18" charset="0"/>
                <a:cs typeface="Times New Roman" panose="02020603050405020304" pitchFamily="18" charset="0"/>
              </a:rPr>
              <a:t>Cây trầu</a:t>
            </a:r>
            <a:endParaRPr lang="en-US" sz="4000" b="1">
              <a:solidFill>
                <a:srgbClr val="FE8E1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0505518"/>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14:presetBounceEnd="44000">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14:bounceEnd="44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70000" fill="hold" grpId="0" nodeType="clickEffect" p14:presetBounceEnd="44000">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14:bounceEnd="44000">
                                          <p:cBhvr additive="base">
                                            <p:cTn id="13" dur="500" fill="hold"/>
                                            <p:tgtEl>
                                              <p:spTgt spid="6"/>
                                            </p:tgtEl>
                                            <p:attrNameLst>
                                              <p:attrName>ppt_x</p:attrName>
                                            </p:attrNameLst>
                                          </p:cBhvr>
                                          <p:tavLst>
                                            <p:tav tm="0">
                                              <p:val>
                                                <p:strVal val="#ppt_x"/>
                                              </p:val>
                                            </p:tav>
                                            <p:tav tm="100000">
                                              <p:val>
                                                <p:strVal val="#ppt_x"/>
                                              </p:val>
                                            </p:tav>
                                          </p:tavLst>
                                        </p:anim>
                                        <p:anim calcmode="lin" valueType="num" p14:bounceEnd="44000">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70000" fill="hold" grpId="0" nodeType="clickEffect">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 y="3480464"/>
            <a:ext cx="8244840" cy="2062103"/>
          </a:xfrm>
          <a:prstGeom prst="rect">
            <a:avLst/>
          </a:prstGeom>
        </p:spPr>
        <p:txBody>
          <a:bodyPr wrap="square">
            <a:spAutoFit/>
          </a:bodyPr>
          <a:lstStyle/>
          <a:p>
            <a:pPr algn="ctr"/>
            <a:r>
              <a:rPr lang="vi-VN" sz="3200" b="1">
                <a:solidFill>
                  <a:srgbClr val="495273"/>
                </a:solidFill>
                <a:latin typeface="+mj-lt"/>
              </a:rPr>
              <a:t>Hoa vàng, lá </a:t>
            </a:r>
            <a:r>
              <a:rPr lang="vi-VN" sz="3200" b="1" smtClean="0">
                <a:solidFill>
                  <a:srgbClr val="495273"/>
                </a:solidFill>
                <a:latin typeface="+mj-lt"/>
              </a:rPr>
              <a:t>biếc,</a:t>
            </a:r>
            <a:r>
              <a:rPr lang="en-US" sz="3200" b="1" smtClean="0">
                <a:solidFill>
                  <a:srgbClr val="495273"/>
                </a:solidFill>
                <a:latin typeface="+mj-lt"/>
              </a:rPr>
              <a:t> </a:t>
            </a:r>
            <a:r>
              <a:rPr lang="vi-VN" sz="3200" b="1" smtClean="0">
                <a:solidFill>
                  <a:srgbClr val="495273"/>
                </a:solidFill>
                <a:latin typeface="+mj-lt"/>
              </a:rPr>
              <a:t>trái </a:t>
            </a:r>
            <a:r>
              <a:rPr lang="vi-VN" sz="3200" b="1">
                <a:solidFill>
                  <a:srgbClr val="495273"/>
                </a:solidFill>
                <a:latin typeface="+mj-lt"/>
              </a:rPr>
              <a:t>hồng</a:t>
            </a:r>
          </a:p>
          <a:p>
            <a:pPr algn="ctr"/>
            <a:r>
              <a:rPr lang="vi-VN" sz="3200" b="1">
                <a:solidFill>
                  <a:srgbClr val="495273"/>
                </a:solidFill>
                <a:latin typeface="+mj-lt"/>
              </a:rPr>
              <a:t>Thân mềm quen sống giữa vùng cát khô</a:t>
            </a:r>
          </a:p>
          <a:p>
            <a:pPr algn="ctr"/>
            <a:r>
              <a:rPr lang="vi-VN" sz="3200" b="1">
                <a:solidFill>
                  <a:srgbClr val="495273"/>
                </a:solidFill>
                <a:latin typeface="+mj-lt"/>
              </a:rPr>
              <a:t>Cây gì tên đẹp như thơ</a:t>
            </a:r>
          </a:p>
          <a:p>
            <a:pPr algn="ctr"/>
            <a:r>
              <a:rPr lang="vi-VN" sz="3200" b="1">
                <a:solidFill>
                  <a:srgbClr val="495273"/>
                </a:solidFill>
                <a:latin typeface="+mj-lt"/>
              </a:rPr>
              <a:t>Gợi danh linh </a:t>
            </a:r>
            <a:r>
              <a:rPr lang="en-US" sz="3200" b="1" smtClean="0">
                <a:solidFill>
                  <a:srgbClr val="495273"/>
                </a:solidFill>
                <a:latin typeface="Times New Roman" panose="02020603050405020304" pitchFamily="18" charset="0"/>
                <a:cs typeface="Times New Roman" panose="02020603050405020304" pitchFamily="18" charset="0"/>
              </a:rPr>
              <a:t>vật</a:t>
            </a:r>
            <a:r>
              <a:rPr lang="vi-VN" sz="3200" b="1" smtClean="0">
                <a:solidFill>
                  <a:srgbClr val="495273"/>
                </a:solidFill>
                <a:latin typeface="+mj-lt"/>
              </a:rPr>
              <a:t> </a:t>
            </a:r>
            <a:r>
              <a:rPr lang="vi-VN" sz="3200" b="1">
                <a:solidFill>
                  <a:srgbClr val="495273"/>
                </a:solidFill>
                <a:latin typeface="+mj-lt"/>
              </a:rPr>
              <a:t>tôn thờ ngàn </a:t>
            </a:r>
            <a:r>
              <a:rPr lang="vi-VN" sz="3200" b="1" smtClean="0">
                <a:solidFill>
                  <a:srgbClr val="495273"/>
                </a:solidFill>
                <a:latin typeface="+mj-lt"/>
              </a:rPr>
              <a:t>năm?</a:t>
            </a:r>
            <a:endParaRPr lang="en-US" sz="3200" b="1">
              <a:solidFill>
                <a:srgbClr val="495273"/>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930" y="789326"/>
            <a:ext cx="8815580" cy="2444708"/>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24800" y="2702094"/>
            <a:ext cx="4267200" cy="4267200"/>
          </a:xfrm>
          <a:prstGeom prst="rect">
            <a:avLst/>
          </a:prstGeom>
        </p:spPr>
      </p:pic>
      <p:sp>
        <p:nvSpPr>
          <p:cNvPr id="6" name="Rectangle 5"/>
          <p:cNvSpPr/>
          <p:nvPr/>
        </p:nvSpPr>
        <p:spPr>
          <a:xfrm>
            <a:off x="5196840" y="5788998"/>
            <a:ext cx="3928869" cy="707886"/>
          </a:xfrm>
          <a:prstGeom prst="rect">
            <a:avLst/>
          </a:prstGeom>
        </p:spPr>
        <p:txBody>
          <a:bodyPr wrap="square">
            <a:spAutoFit/>
          </a:bodyPr>
          <a:lstStyle/>
          <a:p>
            <a:pPr algn="ctr"/>
            <a:r>
              <a:rPr lang="en-US" sz="4000" b="1" smtClean="0">
                <a:solidFill>
                  <a:srgbClr val="FE8E13"/>
                </a:solidFill>
                <a:latin typeface="Times New Roman" panose="02020603050405020304" pitchFamily="18" charset="0"/>
                <a:cs typeface="Times New Roman" panose="02020603050405020304" pitchFamily="18" charset="0"/>
              </a:rPr>
              <a:t>Cây thanh long</a:t>
            </a:r>
            <a:endParaRPr lang="en-US" sz="4000" b="1">
              <a:solidFill>
                <a:srgbClr val="FE8E1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6503320"/>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14:presetBounceEnd="44000">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14:bounceEnd="44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70000" fill="hold" grpId="0" nodeType="clickEffect" p14:presetBounceEnd="44000">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14:bounceEnd="44000">
                                          <p:cBhvr additive="base">
                                            <p:cTn id="13" dur="500" fill="hold"/>
                                            <p:tgtEl>
                                              <p:spTgt spid="6"/>
                                            </p:tgtEl>
                                            <p:attrNameLst>
                                              <p:attrName>ppt_x</p:attrName>
                                            </p:attrNameLst>
                                          </p:cBhvr>
                                          <p:tavLst>
                                            <p:tav tm="0">
                                              <p:val>
                                                <p:strVal val="#ppt_x"/>
                                              </p:val>
                                            </p:tav>
                                            <p:tav tm="100000">
                                              <p:val>
                                                <p:strVal val="#ppt_x"/>
                                              </p:val>
                                            </p:tav>
                                          </p:tavLst>
                                        </p:anim>
                                        <p:anim calcmode="lin" valueType="num" p14:bounceEnd="44000">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70000" fill="hold" grpId="0" nodeType="clickEffect">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755396"/>
            <a:ext cx="8244840" cy="1077218"/>
          </a:xfrm>
          <a:prstGeom prst="rect">
            <a:avLst/>
          </a:prstGeom>
        </p:spPr>
        <p:txBody>
          <a:bodyPr wrap="square">
            <a:spAutoFit/>
          </a:bodyPr>
          <a:lstStyle/>
          <a:p>
            <a:pPr algn="ctr"/>
            <a:r>
              <a:rPr lang="vi-VN" sz="3200" b="1">
                <a:solidFill>
                  <a:srgbClr val="495273"/>
                </a:solidFill>
                <a:latin typeface="+mj-lt"/>
              </a:rPr>
              <a:t>Cây gì mọc giữa bùn đen</a:t>
            </a:r>
          </a:p>
          <a:p>
            <a:pPr algn="ctr"/>
            <a:r>
              <a:rPr lang="vi-VN" sz="3200" b="1" smtClean="0">
                <a:solidFill>
                  <a:srgbClr val="495273"/>
                </a:solidFill>
                <a:latin typeface="+mj-lt"/>
              </a:rPr>
              <a:t>Hoa </a:t>
            </a:r>
            <a:r>
              <a:rPr lang="vi-VN" sz="3200" b="1">
                <a:solidFill>
                  <a:srgbClr val="495273"/>
                </a:solidFill>
                <a:latin typeface="+mj-lt"/>
              </a:rPr>
              <a:t>nồng hương sắc nhớ tên Bác </a:t>
            </a:r>
            <a:r>
              <a:rPr lang="vi-VN" sz="3200" b="1" smtClean="0">
                <a:solidFill>
                  <a:srgbClr val="495273"/>
                </a:solidFill>
                <a:latin typeface="+mj-lt"/>
              </a:rPr>
              <a:t>Hồ?</a:t>
            </a:r>
            <a:endParaRPr lang="en-US" sz="3200" b="1">
              <a:solidFill>
                <a:srgbClr val="495273"/>
              </a:solidFill>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3930" y="789326"/>
            <a:ext cx="8815580" cy="2444708"/>
          </a:xfrm>
          <a:prstGeom prst="rect">
            <a:avLst/>
          </a:prstGeom>
        </p:spPr>
      </p:pic>
      <p:pic>
        <p:nvPicPr>
          <p:cNvPr id="5" name="Picture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1960" y="2930694"/>
            <a:ext cx="4267200" cy="4267200"/>
          </a:xfrm>
          <a:prstGeom prst="rect">
            <a:avLst/>
          </a:prstGeom>
        </p:spPr>
      </p:pic>
      <p:sp>
        <p:nvSpPr>
          <p:cNvPr id="6" name="Rectangle 5"/>
          <p:cNvSpPr/>
          <p:nvPr/>
        </p:nvSpPr>
        <p:spPr>
          <a:xfrm>
            <a:off x="5196840" y="5788998"/>
            <a:ext cx="3928869" cy="707886"/>
          </a:xfrm>
          <a:prstGeom prst="rect">
            <a:avLst/>
          </a:prstGeom>
        </p:spPr>
        <p:txBody>
          <a:bodyPr wrap="square">
            <a:spAutoFit/>
          </a:bodyPr>
          <a:lstStyle/>
          <a:p>
            <a:pPr algn="ctr"/>
            <a:r>
              <a:rPr lang="en-US" sz="4000" b="1" smtClean="0">
                <a:solidFill>
                  <a:srgbClr val="FE8E13"/>
                </a:solidFill>
                <a:latin typeface="Times New Roman" panose="02020603050405020304" pitchFamily="18" charset="0"/>
                <a:cs typeface="Times New Roman" panose="02020603050405020304" pitchFamily="18" charset="0"/>
              </a:rPr>
              <a:t>Cây hoa sen</a:t>
            </a:r>
            <a:endParaRPr lang="en-US" sz="4000" b="1">
              <a:solidFill>
                <a:srgbClr val="FE8E1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1786917"/>
      </p:ext>
    </p:extLst>
  </p:cSld>
  <p:clrMapOvr>
    <a:masterClrMapping/>
  </p:clrMapOvr>
  <mc:AlternateContent xmlns:mc="http://schemas.openxmlformats.org/markup-compatibility/2006" xmlns:p15="http://schemas.microsoft.com/office/powerpoint/2012/main">
    <mc:Choice Requires="p15">
      <p:transition spd="slow">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14:presetBounceEnd="44000">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14:bounceEnd="44000">
                                          <p:cBhvr additive="base">
                                            <p:cTn id="7" dur="500" fill="hold"/>
                                            <p:tgtEl>
                                              <p:spTgt spid="2"/>
                                            </p:tgtEl>
                                            <p:attrNameLst>
                                              <p:attrName>ppt_x</p:attrName>
                                            </p:attrNameLst>
                                          </p:cBhvr>
                                          <p:tavLst>
                                            <p:tav tm="0">
                                              <p:val>
                                                <p:strVal val="#ppt_x"/>
                                              </p:val>
                                            </p:tav>
                                            <p:tav tm="100000">
                                              <p:val>
                                                <p:strVal val="#ppt_x"/>
                                              </p:val>
                                            </p:tav>
                                          </p:tavLst>
                                        </p:anim>
                                        <p:anim calcmode="lin" valueType="num" p14:bounceEnd="44000">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70000" fill="hold" grpId="0" nodeType="clickEffect" p14:presetBounceEnd="44000">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14:bounceEnd="44000">
                                          <p:cBhvr additive="base">
                                            <p:cTn id="13" dur="500" fill="hold"/>
                                            <p:tgtEl>
                                              <p:spTgt spid="6"/>
                                            </p:tgtEl>
                                            <p:attrNameLst>
                                              <p:attrName>ppt_x</p:attrName>
                                            </p:attrNameLst>
                                          </p:cBhvr>
                                          <p:tavLst>
                                            <p:tav tm="0">
                                              <p:val>
                                                <p:strVal val="#ppt_x"/>
                                              </p:val>
                                            </p:tav>
                                            <p:tav tm="100000">
                                              <p:val>
                                                <p:strVal val="#ppt_x"/>
                                              </p:val>
                                            </p:tav>
                                          </p:tavLst>
                                        </p:anim>
                                        <p:anim calcmode="lin" valueType="num" p14:bounceEnd="44000">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70000"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accel="70000" fill="hold" grpId="0" nodeType="clickEffect">
                                      <p:stCondLst>
                                        <p:cond delay="0"/>
                                      </p:stCondLst>
                                      <p:iterate type="wd">
                                        <p:tmPct val="10000"/>
                                      </p:iterate>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5" name="chimes.wav"/>
                                            </p:tgtEl>
                                          </p:cMediaNode>
                                        </p:audio>
                                      </p:subTnLst>
                                    </p:cTn>
                                  </p:par>
                                  <p:par>
                                    <p:cTn id="15" presetID="14" presetClass="entr" presetSubtype="1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C2C0744-06C4-40E6-8EE8-19257F14FB1B}"/>
              </a:ext>
            </a:extLst>
          </p:cNvPr>
          <p:cNvSpPr txBox="1"/>
          <p:nvPr/>
        </p:nvSpPr>
        <p:spPr>
          <a:xfrm>
            <a:off x="5564443" y="2206367"/>
            <a:ext cx="1300356" cy="1015663"/>
          </a:xfrm>
          <a:prstGeom prst="rect">
            <a:avLst/>
          </a:prstGeom>
          <a:noFill/>
        </p:spPr>
        <p:txBody>
          <a:bodyPr wrap="none" rtlCol="0">
            <a:spAutoFit/>
          </a:bodyPr>
          <a:lstStyle/>
          <a:p>
            <a:r>
              <a:rPr lang="en-US" altLang="zh-CN" sz="6000" smtClean="0">
                <a:solidFill>
                  <a:srgbClr val="637D43"/>
                </a:solidFill>
                <a:latin typeface="思源黑体 CN Medium" panose="020B0600000000000000" pitchFamily="34" charset="-122"/>
                <a:ea typeface="思源黑体 CN Medium" panose="020B0600000000000000" pitchFamily="34" charset="-122"/>
              </a:rPr>
              <a:t>02</a:t>
            </a:r>
            <a:endParaRPr lang="zh-CN" altLang="en-US" sz="6000">
              <a:solidFill>
                <a:srgbClr val="637D43"/>
              </a:solidFill>
              <a:latin typeface="思源黑体 CN Medium" panose="020B0600000000000000" pitchFamily="34" charset="-122"/>
              <a:ea typeface="思源黑体 CN Medium" panose="020B0600000000000000" pitchFamily="34" charset="-122"/>
            </a:endParaRPr>
          </a:p>
        </p:txBody>
      </p:sp>
      <p:sp>
        <p:nvSpPr>
          <p:cNvPr id="6" name="文本框 5">
            <a:extLst>
              <a:ext uri="{FF2B5EF4-FFF2-40B4-BE49-F238E27FC236}">
                <a16:creationId xmlns:a16="http://schemas.microsoft.com/office/drawing/2014/main" id="{9FF9A042-64FE-4FCB-B7CA-81EF810F28D9}"/>
              </a:ext>
            </a:extLst>
          </p:cNvPr>
          <p:cNvSpPr txBox="1"/>
          <p:nvPr/>
        </p:nvSpPr>
        <p:spPr>
          <a:xfrm>
            <a:off x="4285251" y="3361730"/>
            <a:ext cx="3621505" cy="830997"/>
          </a:xfrm>
          <a:prstGeom prst="rect">
            <a:avLst/>
          </a:prstGeom>
          <a:noFill/>
        </p:spPr>
        <p:txBody>
          <a:bodyPr wrap="none" rtlCol="0">
            <a:spAutoFit/>
          </a:bodyPr>
          <a:lstStyle/>
          <a:p>
            <a:pPr algn="ctr"/>
            <a:r>
              <a:rPr lang="en-US" altLang="zh-CN" sz="4800" b="1" smtClean="0">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rPr>
              <a:t>KHÁM PHÁ</a:t>
            </a:r>
            <a:endParaRPr lang="zh-CN" altLang="en-US" sz="4800" b="1">
              <a:solidFill>
                <a:srgbClr val="637D43"/>
              </a:solidFill>
              <a:effectLst>
                <a:outerShdw blurRad="38100" dist="38100" dir="2700000" algn="tl">
                  <a:srgbClr val="000000">
                    <a:alpha val="43137"/>
                  </a:srgbClr>
                </a:outerShdw>
              </a:effectLst>
              <a:latin typeface="Times New Roman" panose="02020603050405020304" pitchFamily="18" charset="0"/>
              <a:ea typeface="思源黑体 CN Medium" panose="020B0600000000000000" pitchFamily="34" charset="-122"/>
              <a:cs typeface="Times New Roman" panose="02020603050405020304" pitchFamily="18" charset="0"/>
            </a:endParaRPr>
          </a:p>
        </p:txBody>
      </p:sp>
    </p:spTree>
    <p:extLst>
      <p:ext uri="{BB962C8B-B14F-4D97-AF65-F5344CB8AC3E}">
        <p14:creationId xmlns:p14="http://schemas.microsoft.com/office/powerpoint/2010/main" val="329510124"/>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descr="73d36515f060f0e9aa79019173594059"/>
          <p:cNvPicPr>
            <a:picLocks noChangeAspect="1"/>
          </p:cNvPicPr>
          <p:nvPr/>
        </p:nvPicPr>
        <p:blipFill rotWithShape="1">
          <a:blip r:embed="rId2"/>
          <a:srcRect l="1" t="37576" r="-1183" b="-1"/>
          <a:stretch/>
        </p:blipFill>
        <p:spPr>
          <a:xfrm>
            <a:off x="8382000" y="3581400"/>
            <a:ext cx="3962400" cy="3276600"/>
          </a:xfrm>
          <a:prstGeom prst="rect">
            <a:avLst/>
          </a:prstGeom>
        </p:spPr>
      </p:pic>
      <p:sp>
        <p:nvSpPr>
          <p:cNvPr id="3" name="Rectangle 2"/>
          <p:cNvSpPr/>
          <p:nvPr/>
        </p:nvSpPr>
        <p:spPr>
          <a:xfrm>
            <a:off x="1032268" y="621325"/>
            <a:ext cx="10137301" cy="4708981"/>
          </a:xfrm>
          <a:prstGeom prst="rect">
            <a:avLst/>
          </a:prstGeom>
        </p:spPr>
        <p:txBody>
          <a:bodyPr wrap="square">
            <a:spAutoFit/>
          </a:bodyPr>
          <a:lstStyle/>
          <a:p>
            <a:pPr>
              <a:lnSpc>
                <a:spcPct val="150000"/>
              </a:lnSpc>
            </a:pPr>
            <a:r>
              <a:rPr lang="en-US" sz="4000" b="1" smtClean="0">
                <a:solidFill>
                  <a:srgbClr val="8F4934"/>
                </a:solidFill>
                <a:latin typeface="Times New Roman" panose="02020603050405020304" pitchFamily="18" charset="0"/>
                <a:cs typeface="Times New Roman" panose="02020603050405020304" pitchFamily="18" charset="0"/>
              </a:rPr>
              <a:t>Đọc </a:t>
            </a:r>
            <a:r>
              <a:rPr lang="en-US" sz="4000" b="1">
                <a:solidFill>
                  <a:srgbClr val="8F4934"/>
                </a:solidFill>
                <a:latin typeface="Times New Roman" panose="02020603050405020304" pitchFamily="18" charset="0"/>
                <a:cs typeface="Times New Roman" panose="02020603050405020304" pitchFamily="18" charset="0"/>
              </a:rPr>
              <a:t>dàn ý bài văn tả </a:t>
            </a:r>
            <a:r>
              <a:rPr lang="en-US" sz="4000" b="1" smtClean="0">
                <a:solidFill>
                  <a:srgbClr val="8F4934"/>
                </a:solidFill>
                <a:latin typeface="Times New Roman" panose="02020603050405020304" pitchFamily="18" charset="0"/>
                <a:cs typeface="Times New Roman" panose="02020603050405020304" pitchFamily="18" charset="0"/>
              </a:rPr>
              <a:t>một loài cây dưới đây:</a:t>
            </a:r>
            <a:endParaRPr lang="en-US" sz="4000" b="1">
              <a:solidFill>
                <a:srgbClr val="8F4934"/>
              </a:solidFill>
              <a:latin typeface="Times New Roman" panose="02020603050405020304" pitchFamily="18" charset="0"/>
              <a:cs typeface="Times New Roman" panose="02020603050405020304" pitchFamily="18" charset="0"/>
            </a:endParaRPr>
          </a:p>
          <a:p>
            <a:pPr lvl="1">
              <a:lnSpc>
                <a:spcPct val="150000"/>
              </a:lnSpc>
            </a:pPr>
            <a:r>
              <a:rPr lang="en-US" sz="4000" b="1" smtClean="0">
                <a:solidFill>
                  <a:srgbClr val="8F4934"/>
                </a:solidFill>
                <a:latin typeface="Times New Roman" panose="02020603050405020304" pitchFamily="18" charset="0"/>
                <a:cs typeface="Times New Roman" panose="02020603050405020304" pitchFamily="18" charset="0"/>
              </a:rPr>
              <a:t>Mở bài: Giới </a:t>
            </a:r>
            <a:r>
              <a:rPr lang="en-US" sz="4000" b="1">
                <a:solidFill>
                  <a:srgbClr val="8F4934"/>
                </a:solidFill>
                <a:latin typeface="Times New Roman" panose="02020603050405020304" pitchFamily="18" charset="0"/>
                <a:cs typeface="Times New Roman" panose="02020603050405020304" pitchFamily="18" charset="0"/>
              </a:rPr>
              <a:t>thiệu cây </a:t>
            </a:r>
            <a:r>
              <a:rPr lang="en-US" sz="4000" b="1" smtClean="0">
                <a:solidFill>
                  <a:srgbClr val="8F4934"/>
                </a:solidFill>
                <a:latin typeface="Times New Roman" panose="02020603050405020304" pitchFamily="18" charset="0"/>
                <a:cs typeface="Times New Roman" panose="02020603050405020304" pitchFamily="18" charset="0"/>
              </a:rPr>
              <a:t>muốn tả.</a:t>
            </a:r>
            <a:endParaRPr lang="en-US" sz="4000" b="1">
              <a:solidFill>
                <a:srgbClr val="8F4934"/>
              </a:solidFill>
              <a:latin typeface="Times New Roman" panose="02020603050405020304" pitchFamily="18" charset="0"/>
              <a:cs typeface="Times New Roman" panose="02020603050405020304" pitchFamily="18" charset="0"/>
            </a:endParaRPr>
          </a:p>
          <a:p>
            <a:pPr lvl="1">
              <a:lnSpc>
                <a:spcPct val="150000"/>
              </a:lnSpc>
            </a:pPr>
            <a:r>
              <a:rPr lang="en-US" sz="4000" b="1" smtClean="0">
                <a:solidFill>
                  <a:srgbClr val="8F4934"/>
                </a:solidFill>
                <a:latin typeface="Times New Roman" panose="02020603050405020304" pitchFamily="18" charset="0"/>
                <a:cs typeface="Times New Roman" panose="02020603050405020304" pitchFamily="18" charset="0"/>
              </a:rPr>
              <a:t>Thân bài: - </a:t>
            </a:r>
            <a:r>
              <a:rPr lang="en-US" sz="4000" b="1">
                <a:solidFill>
                  <a:srgbClr val="8F4934"/>
                </a:solidFill>
                <a:latin typeface="Times New Roman" panose="02020603050405020304" pitchFamily="18" charset="0"/>
                <a:cs typeface="Times New Roman" panose="02020603050405020304" pitchFamily="18" charset="0"/>
              </a:rPr>
              <a:t>Tả bao quát </a:t>
            </a:r>
            <a:r>
              <a:rPr lang="en-US" sz="4000" b="1" smtClean="0">
                <a:solidFill>
                  <a:srgbClr val="8F4934"/>
                </a:solidFill>
                <a:latin typeface="Times New Roman" panose="02020603050405020304" pitchFamily="18" charset="0"/>
                <a:cs typeface="Times New Roman" panose="02020603050405020304" pitchFamily="18" charset="0"/>
              </a:rPr>
              <a:t>cây.</a:t>
            </a:r>
            <a:endParaRPr lang="en-US" sz="4000" b="1">
              <a:solidFill>
                <a:srgbClr val="8F4934"/>
              </a:solidFill>
              <a:latin typeface="Times New Roman" panose="02020603050405020304" pitchFamily="18" charset="0"/>
              <a:cs typeface="Times New Roman" panose="02020603050405020304" pitchFamily="18" charset="0"/>
            </a:endParaRPr>
          </a:p>
          <a:p>
            <a:pPr lvl="1">
              <a:lnSpc>
                <a:spcPct val="150000"/>
              </a:lnSpc>
            </a:pPr>
            <a:r>
              <a:rPr lang="en-US" sz="4000" b="1" smtClean="0">
                <a:solidFill>
                  <a:srgbClr val="8F4934"/>
                </a:solidFill>
                <a:latin typeface="Times New Roman" panose="02020603050405020304" pitchFamily="18" charset="0"/>
                <a:cs typeface="Times New Roman" panose="02020603050405020304" pitchFamily="18" charset="0"/>
              </a:rPr>
              <a:t>		      - Tả từng </a:t>
            </a:r>
            <a:r>
              <a:rPr lang="en-US" sz="4000" b="1">
                <a:solidFill>
                  <a:srgbClr val="8F4934"/>
                </a:solidFill>
                <a:latin typeface="Times New Roman" panose="02020603050405020304" pitchFamily="18" charset="0"/>
                <a:cs typeface="Times New Roman" panose="02020603050405020304" pitchFamily="18" charset="0"/>
              </a:rPr>
              <a:t>bộ phận của </a:t>
            </a:r>
            <a:r>
              <a:rPr lang="en-US" sz="4000" b="1" smtClean="0">
                <a:solidFill>
                  <a:srgbClr val="8F4934"/>
                </a:solidFill>
                <a:latin typeface="Times New Roman" panose="02020603050405020304" pitchFamily="18" charset="0"/>
                <a:cs typeface="Times New Roman" panose="02020603050405020304" pitchFamily="18" charset="0"/>
              </a:rPr>
              <a:t>cây.</a:t>
            </a:r>
          </a:p>
          <a:p>
            <a:pPr lvl="1">
              <a:lnSpc>
                <a:spcPct val="150000"/>
              </a:lnSpc>
            </a:pPr>
            <a:r>
              <a:rPr lang="en-US" sz="4000" b="1" smtClean="0">
                <a:solidFill>
                  <a:srgbClr val="8F4934"/>
                </a:solidFill>
                <a:latin typeface="Times New Roman" panose="02020603050405020304" pitchFamily="18" charset="0"/>
                <a:cs typeface="Times New Roman" panose="02020603050405020304" pitchFamily="18" charset="0"/>
              </a:rPr>
              <a:t>Kết bài: Nêu </a:t>
            </a:r>
            <a:r>
              <a:rPr lang="en-US" sz="4000" b="1">
                <a:solidFill>
                  <a:srgbClr val="8F4934"/>
                </a:solidFill>
                <a:latin typeface="Times New Roman" panose="02020603050405020304" pitchFamily="18" charset="0"/>
                <a:cs typeface="Times New Roman" panose="02020603050405020304" pitchFamily="18" charset="0"/>
              </a:rPr>
              <a:t>lợi ích của </a:t>
            </a:r>
            <a:r>
              <a:rPr lang="en-US" sz="4000" b="1" smtClean="0">
                <a:solidFill>
                  <a:srgbClr val="8F4934"/>
                </a:solidFill>
                <a:latin typeface="Times New Roman" panose="02020603050405020304" pitchFamily="18" charset="0"/>
                <a:cs typeface="Times New Roman" panose="02020603050405020304" pitchFamily="18" charset="0"/>
              </a:rPr>
              <a:t>cây.</a:t>
            </a:r>
            <a:endParaRPr lang="en-US" sz="4000" b="1">
              <a:solidFill>
                <a:srgbClr val="8F493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0130316"/>
      </p:ext>
    </p:extLst>
  </p:cSld>
  <p:clrMapOvr>
    <a:masterClrMapping/>
  </p:clrMapOvr>
  <mc:AlternateContent xmlns:mc="http://schemas.openxmlformats.org/markup-compatibility/2006" xmlns:p14="http://schemas.microsoft.com/office/powerpoint/2010/main">
    <mc:Choice Requires="p14">
      <p:transition spd="slow">
        <p14:shred/>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14" presetClass="entr" presetSubtype="10" fill="hold" nodeType="withEffect">
                                      <p:stCondLst>
                                        <p:cond delay="0"/>
                                      </p:stCondLst>
                                      <p:iterate type="wd">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accel="64000" fill="hold" nodeType="clickEffect" p14:presetBounceEnd="60000">
                                      <p:stCondLst>
                                        <p:cond delay="0"/>
                                      </p:stCondLst>
                                      <p:iterate type="wd">
                                        <p:tmPct val="10000"/>
                                      </p:iterate>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14:bounceEnd="60000">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accel="64000" fill="hold" nodeType="clickEffect" p14:presetBounceEnd="60000">
                                      <p:stCondLst>
                                        <p:cond delay="0"/>
                                      </p:stCondLst>
                                      <p:iterate type="wd">
                                        <p:tmPct val="10000"/>
                                      </p:iterate>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14:bounceEnd="60000">
                                          <p:cBhvr additive="base">
                                            <p:cTn id="21" dur="500" fill="hold"/>
                                            <p:tgtEl>
                                              <p:spTgt spid="3">
                                                <p:txEl>
                                                  <p:pRg st="2" end="2"/>
                                                </p:txEl>
                                              </p:spTgt>
                                            </p:tgtEl>
                                            <p:attrNameLst>
                                              <p:attrName>ppt_x</p:attrName>
                                            </p:attrNameLst>
                                          </p:cBhvr>
                                          <p:tavLst>
                                            <p:tav tm="0">
                                              <p:val>
                                                <p:strVal val="0-#ppt_w/2"/>
                                              </p:val>
                                            </p:tav>
                                            <p:tav tm="100000">
                                              <p:val>
                                                <p:strVal val="#ppt_x"/>
                                              </p:val>
                                            </p:tav>
                                          </p:tavLst>
                                        </p:anim>
                                        <p:anim calcmode="lin" valueType="num" p14:bounceEnd="60000">
                                          <p:cBhvr additive="base">
                                            <p:cTn id="22"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accel="64000" fill="hold" nodeType="clickEffect" p14:presetBounceEnd="60000">
                                      <p:stCondLst>
                                        <p:cond delay="0"/>
                                      </p:stCondLst>
                                      <p:iterate type="wd">
                                        <p:tmPct val="10000"/>
                                      </p:iterate>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14:bounceEnd="60000">
                                          <p:cBhvr additive="base">
                                            <p:cTn id="27" dur="500" fill="hold"/>
                                            <p:tgtEl>
                                              <p:spTgt spid="3">
                                                <p:txEl>
                                                  <p:pRg st="3" end="3"/>
                                                </p:txEl>
                                              </p:spTgt>
                                            </p:tgtEl>
                                            <p:attrNameLst>
                                              <p:attrName>ppt_x</p:attrName>
                                            </p:attrNameLst>
                                          </p:cBhvr>
                                          <p:tavLst>
                                            <p:tav tm="0">
                                              <p:val>
                                                <p:strVal val="0-#ppt_w/2"/>
                                              </p:val>
                                            </p:tav>
                                            <p:tav tm="100000">
                                              <p:val>
                                                <p:strVal val="#ppt_x"/>
                                              </p:val>
                                            </p:tav>
                                          </p:tavLst>
                                        </p:anim>
                                        <p:anim calcmode="lin" valueType="num" p14:bounceEnd="60000">
                                          <p:cBhvr additive="base">
                                            <p:cTn id="2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accel="64000" fill="hold" nodeType="clickEffect" p14:presetBounceEnd="60000">
                                      <p:stCondLst>
                                        <p:cond delay="0"/>
                                      </p:stCondLst>
                                      <p:iterate type="wd">
                                        <p:tmPct val="10000"/>
                                      </p:iterate>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14:bounceEnd="60000">
                                          <p:cBhvr additive="base">
                                            <p:cTn id="33" dur="500" fill="hold"/>
                                            <p:tgtEl>
                                              <p:spTgt spid="3">
                                                <p:txEl>
                                                  <p:pRg st="4" end="4"/>
                                                </p:txEl>
                                              </p:spTgt>
                                            </p:tgtEl>
                                            <p:attrNameLst>
                                              <p:attrName>ppt_x</p:attrName>
                                            </p:attrNameLst>
                                          </p:cBhvr>
                                          <p:tavLst>
                                            <p:tav tm="0">
                                              <p:val>
                                                <p:strVal val="0-#ppt_w/2"/>
                                              </p:val>
                                            </p:tav>
                                            <p:tav tm="100000">
                                              <p:val>
                                                <p:strVal val="#ppt_x"/>
                                              </p:val>
                                            </p:tav>
                                          </p:tavLst>
                                        </p:anim>
                                        <p:anim calcmode="lin" valueType="num" p14:bounceEnd="60000">
                                          <p:cBhvr additive="base">
                                            <p:cTn id="3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14" presetClass="entr" presetSubtype="10" fill="hold" nodeType="withEffect">
                                      <p:stCondLst>
                                        <p:cond delay="0"/>
                                      </p:stCondLst>
                                      <p:iterate type="wd">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accel="64000" fill="hold" nodeType="clickEffect">
                                      <p:stCondLst>
                                        <p:cond delay="0"/>
                                      </p:stCondLst>
                                      <p:iterate type="wd">
                                        <p:tmPct val="10000"/>
                                      </p:iterate>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additive="base">
                                            <p:cTn id="1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accel="64000" fill="hold" nodeType="clickEffect">
                                      <p:stCondLst>
                                        <p:cond delay="0"/>
                                      </p:stCondLst>
                                      <p:iterate type="wd">
                                        <p:tmPct val="10000"/>
                                      </p:iterate>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additive="base">
                                            <p:cTn id="21"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accel="64000" fill="hold" nodeType="clickEffect">
                                      <p:stCondLst>
                                        <p:cond delay="0"/>
                                      </p:stCondLst>
                                      <p:iterate type="wd">
                                        <p:tmPct val="10000"/>
                                      </p:iterate>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accel="64000" fill="hold" nodeType="clickEffect">
                                      <p:stCondLst>
                                        <p:cond delay="0"/>
                                      </p:stCondLst>
                                      <p:iterate type="wd">
                                        <p:tmPct val="10000"/>
                                      </p:iterate>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448</TotalTime>
  <Words>300</Words>
  <Application>Microsoft Office PowerPoint</Application>
  <PresentationFormat>Widescreen</PresentationFormat>
  <Paragraphs>60</Paragraphs>
  <Slides>21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等线</vt:lpstr>
      <vt:lpstr>等线 Light</vt:lpstr>
      <vt:lpstr>Tahoma</vt:lpstr>
      <vt:lpstr>Times New Roman</vt:lpstr>
      <vt:lpstr>字魂59号-创粗黑</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KTUTS</dc:title>
  <dc:creator>KTUTS; 许 董</dc:creator>
  <cp:keywords>Thy Tho</cp:keywords>
  <cp:lastModifiedBy>LENOVO</cp:lastModifiedBy>
  <cp:revision>45</cp:revision>
  <dcterms:created xsi:type="dcterms:W3CDTF">2021-01-31T12:28:11Z</dcterms:created>
  <dcterms:modified xsi:type="dcterms:W3CDTF">2022-02-13T08:00:55Z</dcterms:modified>
  <cp:version>J04</cp:version>
</cp:coreProperties>
</file>